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4"/>
  </p:notesMasterIdLst>
  <p:handoutMasterIdLst>
    <p:handoutMasterId r:id="rId25"/>
  </p:handoutMasterIdLst>
  <p:sldIdLst>
    <p:sldId id="256" r:id="rId2"/>
    <p:sldId id="369" r:id="rId3"/>
    <p:sldId id="371" r:id="rId4"/>
    <p:sldId id="367" r:id="rId5"/>
    <p:sldId id="357" r:id="rId6"/>
    <p:sldId id="382" r:id="rId7"/>
    <p:sldId id="383" r:id="rId8"/>
    <p:sldId id="326" r:id="rId9"/>
    <p:sldId id="368" r:id="rId10"/>
    <p:sldId id="324" r:id="rId11"/>
    <p:sldId id="370" r:id="rId12"/>
    <p:sldId id="372" r:id="rId13"/>
    <p:sldId id="378" r:id="rId14"/>
    <p:sldId id="379" r:id="rId15"/>
    <p:sldId id="373" r:id="rId16"/>
    <p:sldId id="374" r:id="rId17"/>
    <p:sldId id="375" r:id="rId18"/>
    <p:sldId id="376" r:id="rId19"/>
    <p:sldId id="380" r:id="rId20"/>
    <p:sldId id="381" r:id="rId21"/>
    <p:sldId id="377" r:id="rId22"/>
    <p:sldId id="359" r:id="rId23"/>
  </p:sldIdLst>
  <p:sldSz cx="9144000" cy="6858000" type="screen4x3"/>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00FF"/>
    <a:srgbClr val="000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52" autoAdjust="0"/>
    <p:restoredTop sz="67888" autoAdjust="0"/>
  </p:normalViewPr>
  <p:slideViewPr>
    <p:cSldViewPr snapToGrid="0">
      <p:cViewPr varScale="1">
        <p:scale>
          <a:sx n="86" d="100"/>
          <a:sy n="86" d="100"/>
        </p:scale>
        <p:origin x="-90" y="-50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1974" y="-78"/>
      </p:cViewPr>
      <p:guideLst>
        <p:guide orient="horz" pos="3110"/>
        <p:guide pos="2160"/>
      </p:guideLst>
    </p:cSldViewPr>
  </p:notes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331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3319"/>
          </a:xfrm>
          <a:prstGeom prst="rect">
            <a:avLst/>
          </a:prstGeom>
        </p:spPr>
        <p:txBody>
          <a:bodyPr vert="horz" lIns="91440" tIns="45720" rIns="91440" bIns="45720" rtlCol="0"/>
          <a:lstStyle>
            <a:lvl1pPr algn="r">
              <a:defRPr sz="1200"/>
            </a:lvl1pPr>
          </a:lstStyle>
          <a:p>
            <a:fld id="{3E546BD4-65B6-48AC-82C7-1DDDC5E962BF}" type="datetimeFigureOut">
              <a:rPr lang="en-GB" smtClean="0"/>
              <a:t>23/05/2017</a:t>
            </a:fld>
            <a:endParaRPr lang="en-GB"/>
          </a:p>
        </p:txBody>
      </p:sp>
      <p:sp>
        <p:nvSpPr>
          <p:cNvPr id="4" name="Footer Placeholder 3"/>
          <p:cNvSpPr>
            <a:spLocks noGrp="1"/>
          </p:cNvSpPr>
          <p:nvPr>
            <p:ph type="ftr" sz="quarter" idx="2"/>
          </p:nvPr>
        </p:nvSpPr>
        <p:spPr>
          <a:xfrm>
            <a:off x="0" y="9379356"/>
            <a:ext cx="2971800" cy="49331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379356"/>
            <a:ext cx="2971800" cy="493318"/>
          </a:xfrm>
          <a:prstGeom prst="rect">
            <a:avLst/>
          </a:prstGeom>
        </p:spPr>
        <p:txBody>
          <a:bodyPr vert="horz" lIns="91440" tIns="45720" rIns="91440" bIns="45720" rtlCol="0" anchor="b"/>
          <a:lstStyle>
            <a:lvl1pPr algn="r">
              <a:defRPr sz="1200"/>
            </a:lvl1pPr>
          </a:lstStyle>
          <a:p>
            <a:fld id="{8C3C6631-0091-4B9D-B096-F542AEC6B347}" type="slidenum">
              <a:rPr lang="en-GB" smtClean="0"/>
              <a:t>‹#›</a:t>
            </a:fld>
            <a:endParaRPr lang="en-GB"/>
          </a:p>
        </p:txBody>
      </p:sp>
    </p:spTree>
    <p:extLst>
      <p:ext uri="{BB962C8B-B14F-4D97-AF65-F5344CB8AC3E}">
        <p14:creationId xmlns:p14="http://schemas.microsoft.com/office/powerpoint/2010/main" val="2240586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1"/>
            <a:ext cx="2971800" cy="493713"/>
          </a:xfrm>
          <a:prstGeom prst="rect">
            <a:avLst/>
          </a:prstGeom>
        </p:spPr>
        <p:txBody>
          <a:bodyPr vert="horz" lIns="91440" tIns="45720" rIns="91440" bIns="45720" rtlCol="0"/>
          <a:lstStyle>
            <a:lvl1pPr algn="r">
              <a:defRPr sz="1200"/>
            </a:lvl1pPr>
          </a:lstStyle>
          <a:p>
            <a:fld id="{ADAF5C3F-94E9-412B-AECB-A72B8D59E71C}" type="datetimeFigureOut">
              <a:rPr lang="en-GB" smtClean="0"/>
              <a:t>23/05/2017</a:t>
            </a:fld>
            <a:endParaRPr lang="en-GB"/>
          </a:p>
        </p:txBody>
      </p:sp>
      <p:sp>
        <p:nvSpPr>
          <p:cNvPr id="4" name="Slide Image Placeholder 3"/>
          <p:cNvSpPr>
            <a:spLocks noGrp="1" noRot="1" noChangeAspect="1"/>
          </p:cNvSpPr>
          <p:nvPr>
            <p:ph type="sldImg" idx="2"/>
          </p:nvPr>
        </p:nvSpPr>
        <p:spPr>
          <a:xfrm>
            <a:off x="960438" y="741363"/>
            <a:ext cx="4937125"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690270"/>
            <a:ext cx="5486400" cy="44434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825"/>
            <a:ext cx="29718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378825"/>
            <a:ext cx="2971800" cy="493713"/>
          </a:xfrm>
          <a:prstGeom prst="rect">
            <a:avLst/>
          </a:prstGeom>
        </p:spPr>
        <p:txBody>
          <a:bodyPr vert="horz" lIns="91440" tIns="45720" rIns="91440" bIns="45720" rtlCol="0" anchor="b"/>
          <a:lstStyle>
            <a:lvl1pPr algn="r">
              <a:defRPr sz="1200"/>
            </a:lvl1pPr>
          </a:lstStyle>
          <a:p>
            <a:fld id="{155F9810-B6B3-4BF2-8A67-AE834E9C9395}" type="slidenum">
              <a:rPr lang="en-GB" smtClean="0"/>
              <a:t>‹#›</a:t>
            </a:fld>
            <a:endParaRPr lang="en-GB"/>
          </a:p>
        </p:txBody>
      </p:sp>
    </p:spTree>
    <p:extLst>
      <p:ext uri="{BB962C8B-B14F-4D97-AF65-F5344CB8AC3E}">
        <p14:creationId xmlns:p14="http://schemas.microsoft.com/office/powerpoint/2010/main" val="1414802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none" kern="1200" baseline="0" dirty="0" smtClean="0">
              <a:solidFill>
                <a:schemeClr val="tx1"/>
              </a:solidFill>
              <a:effectLst/>
              <a:latin typeface="+mn-lt"/>
              <a:ea typeface="+mn-ea"/>
              <a:cs typeface="+mn-cs"/>
            </a:endParaRPr>
          </a:p>
          <a:p>
            <a:endParaRPr lang="en-US" sz="1200" u="non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5F9810-B6B3-4BF2-8A67-AE834E9C9395}" type="slidenum">
              <a:rPr lang="en-GB" smtClean="0"/>
              <a:t>1</a:t>
            </a:fld>
            <a:endParaRPr lang="en-GB"/>
          </a:p>
        </p:txBody>
      </p:sp>
    </p:spTree>
    <p:extLst>
      <p:ext uri="{BB962C8B-B14F-4D97-AF65-F5344CB8AC3E}">
        <p14:creationId xmlns:p14="http://schemas.microsoft.com/office/powerpoint/2010/main" val="1951219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A widely-used technique for the analysis of DNA is to arrange two or more sequences so that matching bases and </a:t>
            </a:r>
            <a:r>
              <a:rPr lang="en-GB" sz="1200" kern="1200" dirty="0" err="1" smtClean="0">
                <a:solidFill>
                  <a:schemeClr val="tx1"/>
                </a:solidFill>
                <a:latin typeface="+mn-lt"/>
                <a:ea typeface="+mn-ea"/>
                <a:cs typeface="+mn-cs"/>
              </a:rPr>
              <a:t>subsequences</a:t>
            </a:r>
            <a:r>
              <a:rPr lang="en-GB" sz="1200" kern="1200" dirty="0" smtClean="0">
                <a:solidFill>
                  <a:schemeClr val="tx1"/>
                </a:solidFill>
                <a:latin typeface="+mn-lt"/>
                <a:ea typeface="+mn-ea"/>
                <a:cs typeface="+mn-cs"/>
              </a:rPr>
              <a:t> of bases are aligned, as shown in this figure. </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In the SP theory, this idea has been borrowed and adapted. The main change is the distinction between ‘New’ and ‘Old’ patterns, with the goal of finding multiple alignments that enable New patterns to be encoded economically in terms of Old patterns. </a:t>
            </a:r>
          </a:p>
          <a:p>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4</a:t>
            </a:fld>
            <a:endParaRPr lang="en-GB"/>
          </a:p>
        </p:txBody>
      </p:sp>
    </p:spTree>
    <p:extLst>
      <p:ext uri="{BB962C8B-B14F-4D97-AF65-F5344CB8AC3E}">
        <p14:creationId xmlns:p14="http://schemas.microsoft.com/office/powerpoint/2010/main" val="1611575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5</a:t>
            </a:fld>
            <a:endParaRPr lang="en-GB"/>
          </a:p>
        </p:txBody>
      </p:sp>
    </p:spTree>
    <p:extLst>
      <p:ext uri="{BB962C8B-B14F-4D97-AF65-F5344CB8AC3E}">
        <p14:creationId xmlns:p14="http://schemas.microsoft.com/office/powerpoint/2010/main" val="2658977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8</a:t>
            </a:fld>
            <a:endParaRPr lang="en-GB"/>
          </a:p>
        </p:txBody>
      </p:sp>
    </p:spTree>
    <p:extLst>
      <p:ext uri="{BB962C8B-B14F-4D97-AF65-F5344CB8AC3E}">
        <p14:creationId xmlns:p14="http://schemas.microsoft.com/office/powerpoint/2010/main" val="185714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55F9810-B6B3-4BF2-8A67-AE834E9C9395}" type="slidenum">
              <a:rPr lang="en-GB" smtClean="0"/>
              <a:t>10</a:t>
            </a:fld>
            <a:endParaRPr lang="en-GB"/>
          </a:p>
        </p:txBody>
      </p:sp>
    </p:spTree>
    <p:extLst>
      <p:ext uri="{BB962C8B-B14F-4D97-AF65-F5344CB8AC3E}">
        <p14:creationId xmlns:p14="http://schemas.microsoft.com/office/powerpoint/2010/main" val="1236655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22</a:t>
            </a:fld>
            <a:endParaRPr lang="en-GB"/>
          </a:p>
        </p:txBody>
      </p:sp>
    </p:spTree>
    <p:extLst>
      <p:ext uri="{BB962C8B-B14F-4D97-AF65-F5344CB8AC3E}">
        <p14:creationId xmlns:p14="http://schemas.microsoft.com/office/powerpoint/2010/main" val="2403115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0658" name="Rectangle 2"/>
          <p:cNvSpPr>
            <a:spLocks noGrp="1" noChangeArrowheads="1"/>
          </p:cNvSpPr>
          <p:nvPr>
            <p:ph type="ctrTitle"/>
          </p:nvPr>
        </p:nvSpPr>
        <p:spPr>
          <a:xfrm>
            <a:off x="685800" y="890588"/>
            <a:ext cx="7772400" cy="1470025"/>
          </a:xfrm>
        </p:spPr>
        <p:txBody>
          <a:bodyPr/>
          <a:lstStyle>
            <a:lvl1pPr>
              <a:defRPr sz="4800"/>
            </a:lvl1pPr>
          </a:lstStyle>
          <a:p>
            <a:r>
              <a:rPr lang="en-US" smtClean="0"/>
              <a:t>Click to edit Master title style</a:t>
            </a:r>
            <a:endParaRPr lang="en-GB"/>
          </a:p>
        </p:txBody>
      </p:sp>
      <p:sp>
        <p:nvSpPr>
          <p:cNvPr id="70659" name="Rectangle 3"/>
          <p:cNvSpPr>
            <a:spLocks noGrp="1" noChangeArrowheads="1"/>
          </p:cNvSpPr>
          <p:nvPr>
            <p:ph type="subTitle" idx="1"/>
          </p:nvPr>
        </p:nvSpPr>
        <p:spPr>
          <a:xfrm>
            <a:off x="1331913" y="3094038"/>
            <a:ext cx="6400800" cy="2424112"/>
          </a:xfrm>
        </p:spPr>
        <p:txBody>
          <a:bodyPr/>
          <a:lstStyle>
            <a:lvl1pPr marL="0" indent="0" algn="ctr">
              <a:buFontTx/>
              <a:buNone/>
              <a:defRPr/>
            </a:lvl1pPr>
          </a:lstStyle>
          <a:p>
            <a:r>
              <a:rPr lang="en-US" smtClean="0"/>
              <a:t>Click to edit Master subtitle style</a:t>
            </a:r>
            <a:endParaRPr lang="en-GB" dirty="0"/>
          </a:p>
        </p:txBody>
      </p:sp>
      <p:sp>
        <p:nvSpPr>
          <p:cNvPr id="5"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5"/>
          <p:cNvSpPr>
            <a:spLocks noGrp="1"/>
          </p:cNvSpPr>
          <p:nvPr>
            <p:ph type="ftr" sz="quarter" idx="10"/>
          </p:nvPr>
        </p:nvSpPr>
        <p:spPr>
          <a:xfrm>
            <a:off x="5810491" y="6384925"/>
            <a:ext cx="3136659" cy="473075"/>
          </a:xfrm>
        </p:spPr>
        <p:txBody>
          <a:bodyPr/>
          <a:lstStyle>
            <a:lvl1pPr>
              <a:defRPr>
                <a:solidFill>
                  <a:srgbClr val="FF0000"/>
                </a:solidFill>
              </a:defRPr>
            </a:lvl1pPr>
          </a:lstStyle>
          <a:p>
            <a:r>
              <a:rPr lang="en-GB" dirty="0" smtClean="0"/>
              <a:t>CognitionResearch.org</a:t>
            </a:r>
            <a:endParaRPr lang="en-GB"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r>
              <a:rPr lang="en-US" smtClean="0"/>
              <a:t>Click icon to add table</a:t>
            </a:r>
            <a:endParaRPr lang="en-GB" dirty="0"/>
          </a:p>
        </p:txBody>
      </p:sp>
      <p:sp>
        <p:nvSpPr>
          <p:cNvPr id="5"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60000"/>
            <a:lumOff val="40000"/>
          </a:schemeClr>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634" name="Rectangle 10"/>
          <p:cNvSpPr>
            <a:spLocks noGrp="1" noChangeArrowheads="1"/>
          </p:cNvSpPr>
          <p:nvPr>
            <p:ph type="ftr" sz="quarter" idx="3"/>
          </p:nvPr>
        </p:nvSpPr>
        <p:spPr bwMode="auto">
          <a:xfrm>
            <a:off x="5810491" y="6384925"/>
            <a:ext cx="3136659" cy="473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2000" b="1"/>
            </a:lvl1pPr>
          </a:lstStyle>
          <a:p>
            <a:r>
              <a:rPr lang="en-GB" smtClean="0"/>
              <a:t>CognitionResearch.org</a:t>
            </a:r>
            <a:endParaRPr lang="en-GB"/>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dt="0"/>
  <p:txStyles>
    <p:titleStyle>
      <a:lvl1pPr algn="ctr" rtl="0" eaLnBrk="1" fontAlgn="base" hangingPunct="1">
        <a:spcBef>
          <a:spcPct val="0"/>
        </a:spcBef>
        <a:spcAft>
          <a:spcPct val="0"/>
        </a:spcAft>
        <a:defRPr sz="4400" b="1">
          <a:solidFill>
            <a:srgbClr val="FFFF00"/>
          </a:solidFill>
          <a:latin typeface="+mj-lt"/>
          <a:ea typeface="+mj-ea"/>
          <a:cs typeface="+mj-cs"/>
        </a:defRPr>
      </a:lvl1pPr>
      <a:lvl2pPr algn="ctr" rtl="0" eaLnBrk="1" fontAlgn="base" hangingPunct="1">
        <a:spcBef>
          <a:spcPct val="0"/>
        </a:spcBef>
        <a:spcAft>
          <a:spcPct val="0"/>
        </a:spcAft>
        <a:defRPr sz="4400" b="1">
          <a:solidFill>
            <a:srgbClr val="FFFF00"/>
          </a:solidFill>
          <a:latin typeface="Verdana" pitchFamily="34" charset="0"/>
        </a:defRPr>
      </a:lvl2pPr>
      <a:lvl3pPr algn="ctr" rtl="0" eaLnBrk="1" fontAlgn="base" hangingPunct="1">
        <a:spcBef>
          <a:spcPct val="0"/>
        </a:spcBef>
        <a:spcAft>
          <a:spcPct val="0"/>
        </a:spcAft>
        <a:defRPr sz="4400" b="1">
          <a:solidFill>
            <a:srgbClr val="FFFF00"/>
          </a:solidFill>
          <a:latin typeface="Verdana" pitchFamily="34" charset="0"/>
        </a:defRPr>
      </a:lvl3pPr>
      <a:lvl4pPr algn="ctr" rtl="0" eaLnBrk="1" fontAlgn="base" hangingPunct="1">
        <a:spcBef>
          <a:spcPct val="0"/>
        </a:spcBef>
        <a:spcAft>
          <a:spcPct val="0"/>
        </a:spcAft>
        <a:defRPr sz="4400" b="1">
          <a:solidFill>
            <a:srgbClr val="FFFF00"/>
          </a:solidFill>
          <a:latin typeface="Verdana" pitchFamily="34" charset="0"/>
        </a:defRPr>
      </a:lvl4pPr>
      <a:lvl5pPr algn="ctr" rtl="0" eaLnBrk="1" fontAlgn="base" hangingPunct="1">
        <a:spcBef>
          <a:spcPct val="0"/>
        </a:spcBef>
        <a:spcAft>
          <a:spcPct val="0"/>
        </a:spcAft>
        <a:defRPr sz="4400" b="1">
          <a:solidFill>
            <a:srgbClr val="FFFF00"/>
          </a:solidFill>
          <a:latin typeface="Verdana" pitchFamily="34" charset="0"/>
        </a:defRPr>
      </a:lvl5pPr>
      <a:lvl6pPr marL="457200" algn="ctr" rtl="0" eaLnBrk="1" fontAlgn="base" hangingPunct="1">
        <a:spcBef>
          <a:spcPct val="0"/>
        </a:spcBef>
        <a:spcAft>
          <a:spcPct val="0"/>
        </a:spcAft>
        <a:defRPr sz="4400" b="1">
          <a:solidFill>
            <a:srgbClr val="FFFF00"/>
          </a:solidFill>
          <a:latin typeface="Verdana" pitchFamily="34" charset="0"/>
        </a:defRPr>
      </a:lvl6pPr>
      <a:lvl7pPr marL="914400" algn="ctr" rtl="0" eaLnBrk="1" fontAlgn="base" hangingPunct="1">
        <a:spcBef>
          <a:spcPct val="0"/>
        </a:spcBef>
        <a:spcAft>
          <a:spcPct val="0"/>
        </a:spcAft>
        <a:defRPr sz="4400" b="1">
          <a:solidFill>
            <a:srgbClr val="FFFF00"/>
          </a:solidFill>
          <a:latin typeface="Verdana" pitchFamily="34" charset="0"/>
        </a:defRPr>
      </a:lvl7pPr>
      <a:lvl8pPr marL="1371600" algn="ctr" rtl="0" eaLnBrk="1" fontAlgn="base" hangingPunct="1">
        <a:spcBef>
          <a:spcPct val="0"/>
        </a:spcBef>
        <a:spcAft>
          <a:spcPct val="0"/>
        </a:spcAft>
        <a:defRPr sz="4400" b="1">
          <a:solidFill>
            <a:srgbClr val="FFFF00"/>
          </a:solidFill>
          <a:latin typeface="Verdana" pitchFamily="34" charset="0"/>
        </a:defRPr>
      </a:lvl8pPr>
      <a:lvl9pPr marL="1828800" algn="ctr" rtl="0" eaLnBrk="1" fontAlgn="base" hangingPunct="1">
        <a:spcBef>
          <a:spcPct val="0"/>
        </a:spcBef>
        <a:spcAft>
          <a:spcPct val="0"/>
        </a:spcAft>
        <a:defRPr sz="4400" b="1">
          <a:solidFill>
            <a:srgbClr val="FFFF00"/>
          </a:solidFill>
          <a:latin typeface="Verdana" pitchFamily="34" charset="0"/>
        </a:defRPr>
      </a:lvl9pPr>
    </p:titleStyle>
    <p:bodyStyle>
      <a:lvl1pPr marL="342900" indent="-342900" algn="l" rtl="0" eaLnBrk="1" fontAlgn="base" hangingPunct="1">
        <a:spcBef>
          <a:spcPct val="20000"/>
        </a:spcBef>
        <a:spcAft>
          <a:spcPct val="0"/>
        </a:spcAft>
        <a:buBlip>
          <a:blip r:embed="rId7"/>
        </a:buBlip>
        <a:defRPr sz="3200">
          <a:solidFill>
            <a:schemeClr val="tx1"/>
          </a:solidFill>
          <a:latin typeface="+mn-lt"/>
          <a:ea typeface="+mn-ea"/>
          <a:cs typeface="+mn-cs"/>
        </a:defRPr>
      </a:lvl1pPr>
      <a:lvl2pPr marL="742950" indent="-285750" algn="l" rtl="0" eaLnBrk="1" fontAlgn="base" hangingPunct="1">
        <a:spcBef>
          <a:spcPct val="20000"/>
        </a:spcBef>
        <a:spcAft>
          <a:spcPct val="0"/>
        </a:spcAft>
        <a:buBlip>
          <a:blip r:embed="rId7"/>
        </a:buBlip>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tmp"/><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47700"/>
            <a:ext cx="7772400" cy="3083052"/>
          </a:xfrm>
        </p:spPr>
        <p:txBody>
          <a:bodyPr/>
          <a:lstStyle/>
          <a:p>
            <a:pPr>
              <a:spcBef>
                <a:spcPts val="1800"/>
              </a:spcBef>
              <a:spcAft>
                <a:spcPts val="1200"/>
              </a:spcAft>
            </a:pPr>
            <a:r>
              <a:rPr lang="en-GB" sz="4400" dirty="0">
                <a:solidFill>
                  <a:srgbClr val="FF0000"/>
                </a:solidFill>
              </a:rPr>
              <a:t>THE SP SYSTEM </a:t>
            </a:r>
            <a:r>
              <a:rPr lang="en-GB" sz="4400" dirty="0" smtClean="0">
                <a:solidFill>
                  <a:srgbClr val="FF0000"/>
                </a:solidFill>
              </a:rPr>
              <a:t>AND ITS POTENTIAL APPLICATIONS IN DEFENCE</a:t>
            </a:r>
            <a:endParaRPr lang="en-GB" sz="4400" b="0" dirty="0">
              <a:solidFill>
                <a:srgbClr val="FF0000"/>
              </a:solidFill>
            </a:endParaRPr>
          </a:p>
        </p:txBody>
      </p:sp>
      <p:sp>
        <p:nvSpPr>
          <p:cNvPr id="3" name="Subtitle 2"/>
          <p:cNvSpPr>
            <a:spLocks noGrp="1"/>
          </p:cNvSpPr>
          <p:nvPr>
            <p:ph type="subTitle" idx="1"/>
          </p:nvPr>
        </p:nvSpPr>
        <p:spPr>
          <a:xfrm>
            <a:off x="1371600" y="4378206"/>
            <a:ext cx="6400800" cy="1297062"/>
          </a:xfrm>
        </p:spPr>
        <p:txBody>
          <a:bodyPr/>
          <a:lstStyle/>
          <a:p>
            <a:r>
              <a:rPr lang="en-GB" dirty="0" smtClean="0"/>
              <a:t>Dr Gerry Wolff</a:t>
            </a:r>
          </a:p>
          <a:p>
            <a:r>
              <a:rPr lang="en-GB" dirty="0" smtClean="0"/>
              <a:t>CognitionResearch.org</a:t>
            </a:r>
            <a:endParaRPr lang="en-GB" dirty="0"/>
          </a:p>
        </p:txBody>
      </p:sp>
    </p:spTree>
    <p:extLst>
      <p:ext uri="{BB962C8B-B14F-4D97-AF65-F5344CB8AC3E}">
        <p14:creationId xmlns:p14="http://schemas.microsoft.com/office/powerpoint/2010/main" val="2704223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4938"/>
          </a:xfrm>
        </p:spPr>
        <p:txBody>
          <a:bodyPr/>
          <a:lstStyle/>
          <a:p>
            <a:r>
              <a:rPr lang="en-GB" sz="5400" dirty="0" smtClean="0"/>
              <a:t>THE SP SYSTEM</a:t>
            </a:r>
            <a:endParaRPr lang="en-GB" sz="5400" dirty="0"/>
          </a:p>
        </p:txBody>
      </p:sp>
      <p:sp>
        <p:nvSpPr>
          <p:cNvPr id="3" name="Content Placeholder 2"/>
          <p:cNvSpPr>
            <a:spLocks noGrp="1"/>
          </p:cNvSpPr>
          <p:nvPr>
            <p:ph idx="1"/>
          </p:nvPr>
        </p:nvSpPr>
        <p:spPr>
          <a:xfrm>
            <a:off x="438912" y="1380744"/>
            <a:ext cx="8229600" cy="4864291"/>
          </a:xfrm>
        </p:spPr>
        <p:txBody>
          <a:bodyPr/>
          <a:lstStyle/>
          <a:p>
            <a:pPr marL="0" indent="0">
              <a:spcBef>
                <a:spcPts val="0"/>
              </a:spcBef>
              <a:spcAft>
                <a:spcPts val="1200"/>
              </a:spcAft>
              <a:buNone/>
            </a:pPr>
            <a:r>
              <a:rPr lang="en-GB" sz="4400" dirty="0" smtClean="0"/>
              <a:t>Very roughly, the </a:t>
            </a:r>
            <a:r>
              <a:rPr lang="en-GB" sz="4400" dirty="0" smtClean="0">
                <a:solidFill>
                  <a:srgbClr val="FF0000"/>
                </a:solidFill>
              </a:rPr>
              <a:t>SP theory of intelligence</a:t>
            </a:r>
            <a:r>
              <a:rPr lang="en-GB" sz="4400" dirty="0" smtClean="0"/>
              <a:t> (expressed in the </a:t>
            </a:r>
            <a:r>
              <a:rPr lang="en-GB" sz="4400" dirty="0" smtClean="0">
                <a:solidFill>
                  <a:srgbClr val="FF0000"/>
                </a:solidFill>
              </a:rPr>
              <a:t>SP computer model</a:t>
            </a:r>
            <a:r>
              <a:rPr lang="en-GB" sz="4400" dirty="0" smtClean="0"/>
              <a:t>) is:</a:t>
            </a:r>
          </a:p>
          <a:p>
            <a:pPr marL="0" indent="0">
              <a:spcBef>
                <a:spcPts val="0"/>
              </a:spcBef>
              <a:spcAft>
                <a:spcPts val="1200"/>
              </a:spcAft>
              <a:buNone/>
            </a:pPr>
            <a:r>
              <a:rPr lang="en-GB" sz="6000" dirty="0" smtClean="0">
                <a:solidFill>
                  <a:srgbClr val="FF0000"/>
                </a:solidFill>
              </a:rPr>
              <a:t>■ </a:t>
            </a:r>
            <a:r>
              <a:rPr lang="en-GB" sz="6000" dirty="0" smtClean="0"/>
              <a:t>A </a:t>
            </a:r>
            <a:r>
              <a:rPr lang="en-GB" sz="6000" dirty="0" smtClean="0">
                <a:solidFill>
                  <a:srgbClr val="FFFF00"/>
                </a:solidFill>
              </a:rPr>
              <a:t>database</a:t>
            </a:r>
            <a:r>
              <a:rPr lang="en-GB" sz="6000" dirty="0" smtClean="0"/>
              <a:t> system...</a:t>
            </a:r>
          </a:p>
          <a:p>
            <a:pPr marL="0" indent="0">
              <a:spcBef>
                <a:spcPts val="0"/>
              </a:spcBef>
              <a:spcAft>
                <a:spcPts val="1200"/>
              </a:spcAft>
              <a:buNone/>
            </a:pPr>
            <a:r>
              <a:rPr lang="en-GB" sz="6000" dirty="0" smtClean="0">
                <a:solidFill>
                  <a:srgbClr val="FF0000"/>
                </a:solidFill>
              </a:rPr>
              <a:t>■ </a:t>
            </a:r>
            <a:r>
              <a:rPr lang="en-GB" sz="6000" dirty="0" smtClean="0"/>
              <a:t>…with </a:t>
            </a:r>
            <a:r>
              <a:rPr lang="en-GB" sz="6000" dirty="0" smtClean="0">
                <a:solidFill>
                  <a:srgbClr val="FFFF00"/>
                </a:solidFill>
              </a:rPr>
              <a:t>intelligence</a:t>
            </a:r>
            <a:r>
              <a:rPr lang="en-GB" sz="6000" dirty="0" smtClean="0"/>
              <a:t>.</a:t>
            </a:r>
            <a:endParaRPr lang="en-GB" sz="60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27998898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2025"/>
            <a:ext cx="8229600" cy="502920"/>
          </a:xfrm>
        </p:spPr>
        <p:txBody>
          <a:bodyPr/>
          <a:lstStyle/>
          <a:p>
            <a:r>
              <a:rPr lang="en-GB" sz="2800" dirty="0"/>
              <a:t>SIMPLIFICATION AND INTEGRATION</a:t>
            </a:r>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
        <p:nvSpPr>
          <p:cNvPr id="5" name="TextBox 4"/>
          <p:cNvSpPr txBox="1"/>
          <p:nvPr/>
        </p:nvSpPr>
        <p:spPr>
          <a:xfrm>
            <a:off x="378875" y="923636"/>
            <a:ext cx="3158837" cy="1631216"/>
          </a:xfrm>
          <a:prstGeom prst="rect">
            <a:avLst/>
          </a:prstGeom>
          <a:noFill/>
        </p:spPr>
        <p:txBody>
          <a:bodyPr wrap="square" rtlCol="0">
            <a:spAutoFit/>
          </a:bodyPr>
          <a:lstStyle/>
          <a:p>
            <a:r>
              <a:rPr lang="en-GB" sz="2000" dirty="0">
                <a:solidFill>
                  <a:srgbClr val="FF0000"/>
                </a:solidFill>
              </a:rPr>
              <a:t>■ </a:t>
            </a:r>
            <a:r>
              <a:rPr lang="en-GB" sz="2000" dirty="0" smtClean="0"/>
              <a:t>Computer science,   </a:t>
            </a:r>
          </a:p>
          <a:p>
            <a:r>
              <a:rPr lang="en-GB" sz="2000" dirty="0"/>
              <a:t> </a:t>
            </a:r>
            <a:r>
              <a:rPr lang="en-GB" sz="2000" dirty="0" smtClean="0"/>
              <a:t>   including artificial     </a:t>
            </a:r>
          </a:p>
          <a:p>
            <a:r>
              <a:rPr lang="en-GB" sz="2000" dirty="0"/>
              <a:t> </a:t>
            </a:r>
            <a:r>
              <a:rPr lang="en-GB" sz="2000" dirty="0" smtClean="0"/>
              <a:t>   intelligence, has</a:t>
            </a:r>
          </a:p>
          <a:p>
            <a:r>
              <a:rPr lang="en-GB" sz="2000" dirty="0"/>
              <a:t> </a:t>
            </a:r>
            <a:r>
              <a:rPr lang="en-GB" sz="2000" dirty="0" smtClean="0"/>
              <a:t>   become very   </a:t>
            </a:r>
          </a:p>
          <a:p>
            <a:r>
              <a:rPr lang="en-GB" sz="2000" dirty="0">
                <a:solidFill>
                  <a:srgbClr val="FFFF00"/>
                </a:solidFill>
              </a:rPr>
              <a:t> </a:t>
            </a:r>
            <a:r>
              <a:rPr lang="en-GB" sz="2000" dirty="0" smtClean="0">
                <a:solidFill>
                  <a:srgbClr val="FFFF00"/>
                </a:solidFill>
              </a:rPr>
              <a:t>   fragmented</a:t>
            </a:r>
            <a:r>
              <a:rPr lang="en-GB" sz="2000" dirty="0"/>
              <a:t>.</a:t>
            </a:r>
          </a:p>
        </p:txBody>
      </p:sp>
      <p:sp>
        <p:nvSpPr>
          <p:cNvPr id="7" name="TextBox 6"/>
          <p:cNvSpPr txBox="1"/>
          <p:nvPr/>
        </p:nvSpPr>
        <p:spPr>
          <a:xfrm>
            <a:off x="378875" y="2739588"/>
            <a:ext cx="3242149" cy="1938992"/>
          </a:xfrm>
          <a:prstGeom prst="rect">
            <a:avLst/>
          </a:prstGeom>
          <a:noFill/>
        </p:spPr>
        <p:txBody>
          <a:bodyPr wrap="square" rtlCol="0">
            <a:spAutoFit/>
          </a:bodyPr>
          <a:lstStyle/>
          <a:p>
            <a:r>
              <a:rPr lang="en-GB" sz="2000" dirty="0">
                <a:solidFill>
                  <a:srgbClr val="FF0000"/>
                </a:solidFill>
              </a:rPr>
              <a:t>■</a:t>
            </a:r>
            <a:r>
              <a:rPr lang="en-GB" sz="2000" dirty="0"/>
              <a:t> </a:t>
            </a:r>
            <a:r>
              <a:rPr lang="en-GB" sz="2000" dirty="0">
                <a:solidFill>
                  <a:schemeClr val="accent2">
                    <a:lumMod val="40000"/>
                    <a:lumOff val="60000"/>
                  </a:schemeClr>
                </a:solidFill>
              </a:rPr>
              <a:t>The SP </a:t>
            </a:r>
            <a:r>
              <a:rPr lang="en-GB" sz="2000" dirty="0" smtClean="0">
                <a:solidFill>
                  <a:schemeClr val="accent2">
                    <a:lumMod val="40000"/>
                    <a:lumOff val="60000"/>
                  </a:schemeClr>
                </a:solidFill>
              </a:rPr>
              <a:t>system   </a:t>
            </a:r>
          </a:p>
          <a:p>
            <a:r>
              <a:rPr lang="en-GB" sz="2000" dirty="0">
                <a:solidFill>
                  <a:schemeClr val="accent2">
                    <a:lumMod val="40000"/>
                    <a:lumOff val="60000"/>
                  </a:schemeClr>
                </a:solidFill>
              </a:rPr>
              <a:t> </a:t>
            </a:r>
            <a:r>
              <a:rPr lang="en-GB" sz="2000" dirty="0" smtClean="0">
                <a:solidFill>
                  <a:schemeClr val="accent2">
                    <a:lumMod val="40000"/>
                    <a:lumOff val="60000"/>
                  </a:schemeClr>
                </a:solidFill>
              </a:rPr>
              <a:t>   </a:t>
            </a:r>
            <a:r>
              <a:rPr lang="en-GB" sz="2000" dirty="0" smtClean="0"/>
              <a:t>aims to </a:t>
            </a:r>
            <a:r>
              <a:rPr lang="en-GB" sz="2000" dirty="0" smtClean="0">
                <a:solidFill>
                  <a:srgbClr val="FFFF00"/>
                </a:solidFill>
              </a:rPr>
              <a:t>simplify</a:t>
            </a:r>
            <a:r>
              <a:rPr lang="en-GB" sz="2000" dirty="0" smtClean="0"/>
              <a:t> </a:t>
            </a:r>
          </a:p>
          <a:p>
            <a:r>
              <a:rPr lang="en-GB" sz="2000" dirty="0"/>
              <a:t> </a:t>
            </a:r>
            <a:r>
              <a:rPr lang="en-GB" sz="2000" dirty="0" smtClean="0"/>
              <a:t>   and </a:t>
            </a:r>
            <a:r>
              <a:rPr lang="en-GB" sz="2000" dirty="0" smtClean="0">
                <a:solidFill>
                  <a:srgbClr val="FFFF00"/>
                </a:solidFill>
              </a:rPr>
              <a:t>integrate</a:t>
            </a:r>
            <a:r>
              <a:rPr lang="en-GB" sz="2000" dirty="0" smtClean="0"/>
              <a:t> </a:t>
            </a:r>
          </a:p>
          <a:p>
            <a:r>
              <a:rPr lang="en-GB" sz="2000" dirty="0"/>
              <a:t> </a:t>
            </a:r>
            <a:r>
              <a:rPr lang="en-GB" sz="2000" dirty="0" smtClean="0"/>
              <a:t>   observations and    </a:t>
            </a:r>
          </a:p>
          <a:p>
            <a:r>
              <a:rPr lang="en-GB" sz="2000" dirty="0"/>
              <a:t> </a:t>
            </a:r>
            <a:r>
              <a:rPr lang="en-GB" sz="2000" dirty="0" smtClean="0"/>
              <a:t>   concepts in AI and </a:t>
            </a:r>
          </a:p>
          <a:p>
            <a:r>
              <a:rPr lang="en-GB" sz="2000" dirty="0"/>
              <a:t> </a:t>
            </a:r>
            <a:r>
              <a:rPr lang="en-GB" sz="2000" dirty="0" smtClean="0"/>
              <a:t>   related areas .</a:t>
            </a:r>
            <a:endParaRPr lang="en-GB" sz="2000" dirty="0"/>
          </a:p>
        </p:txBody>
      </p:sp>
      <p:grpSp>
        <p:nvGrpSpPr>
          <p:cNvPr id="8" name="Group 119"/>
          <p:cNvGrpSpPr>
            <a:grpSpLocks/>
          </p:cNvGrpSpPr>
          <p:nvPr/>
        </p:nvGrpSpPr>
        <p:grpSpPr bwMode="auto">
          <a:xfrm>
            <a:off x="3666836" y="979053"/>
            <a:ext cx="5006111" cy="3814620"/>
            <a:chOff x="158" y="482"/>
            <a:chExt cx="5489" cy="3590"/>
          </a:xfrm>
        </p:grpSpPr>
        <p:sp>
          <p:nvSpPr>
            <p:cNvPr id="9" name="AutoShape 79"/>
            <p:cNvSpPr>
              <a:spLocks noChangeAspect="1" noChangeArrowheads="1" noTextEdit="1"/>
            </p:cNvSpPr>
            <p:nvPr/>
          </p:nvSpPr>
          <p:spPr bwMode="auto">
            <a:xfrm>
              <a:off x="158" y="572"/>
              <a:ext cx="5489" cy="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solidFill>
                  <a:srgbClr val="FFFFFF"/>
                </a:solidFill>
              </a:endParaRPr>
            </a:p>
          </p:txBody>
        </p:sp>
        <p:sp>
          <p:nvSpPr>
            <p:cNvPr id="10" name="Freeform 81"/>
            <p:cNvSpPr>
              <a:spLocks/>
            </p:cNvSpPr>
            <p:nvPr/>
          </p:nvSpPr>
          <p:spPr bwMode="auto">
            <a:xfrm>
              <a:off x="158" y="572"/>
              <a:ext cx="5489" cy="3220"/>
            </a:xfrm>
            <a:custGeom>
              <a:avLst/>
              <a:gdLst>
                <a:gd name="T0" fmla="*/ 6877 w 16465"/>
                <a:gd name="T1" fmla="*/ 4491 h 16098"/>
                <a:gd name="T2" fmla="*/ 8456 w 16465"/>
                <a:gd name="T3" fmla="*/ 0 h 16098"/>
                <a:gd name="T4" fmla="*/ 8975 w 16465"/>
                <a:gd name="T5" fmla="*/ 4818 h 16098"/>
                <a:gd name="T6" fmla="*/ 12973 w 16465"/>
                <a:gd name="T7" fmla="*/ 1993 h 16098"/>
                <a:gd name="T8" fmla="*/ 11235 w 16465"/>
                <a:gd name="T9" fmla="*/ 6218 h 16098"/>
                <a:gd name="T10" fmla="*/ 16465 w 16465"/>
                <a:gd name="T11" fmla="*/ 5481 h 16098"/>
                <a:gd name="T12" fmla="*/ 11514 w 16465"/>
                <a:gd name="T13" fmla="*/ 9024 h 16098"/>
                <a:gd name="T14" fmla="*/ 14877 w 16465"/>
                <a:gd name="T15" fmla="*/ 13264 h 16098"/>
                <a:gd name="T16" fmla="*/ 9589 w 16465"/>
                <a:gd name="T17" fmla="*/ 11744 h 16098"/>
                <a:gd name="T18" fmla="*/ 8542 w 16465"/>
                <a:gd name="T19" fmla="*/ 16098 h 16098"/>
                <a:gd name="T20" fmla="*/ 6997 w 16465"/>
                <a:gd name="T21" fmla="*/ 12472 h 16098"/>
                <a:gd name="T22" fmla="*/ 2982 w 16465"/>
                <a:gd name="T23" fmla="*/ 14129 h 16098"/>
                <a:gd name="T24" fmla="*/ 4617 w 16465"/>
                <a:gd name="T25" fmla="*/ 10692 h 16098"/>
                <a:gd name="T26" fmla="*/ 0 w 16465"/>
                <a:gd name="T27" fmla="*/ 10569 h 16098"/>
                <a:gd name="T28" fmla="*/ 3816 w 16465"/>
                <a:gd name="T29" fmla="*/ 8306 h 16098"/>
                <a:gd name="T30" fmla="*/ 280 w 16465"/>
                <a:gd name="T31" fmla="*/ 5494 h 16098"/>
                <a:gd name="T32" fmla="*/ 4704 w 16465"/>
                <a:gd name="T33" fmla="*/ 5838 h 16098"/>
                <a:gd name="T34" fmla="*/ 4289 w 16465"/>
                <a:gd name="T35" fmla="*/ 446 h 16098"/>
                <a:gd name="T36" fmla="*/ 6877 w 16465"/>
                <a:gd name="T37" fmla="*/ 4491 h 16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65" h="16098">
                  <a:moveTo>
                    <a:pt x="6877" y="4491"/>
                  </a:moveTo>
                  <a:lnTo>
                    <a:pt x="8456" y="0"/>
                  </a:lnTo>
                  <a:lnTo>
                    <a:pt x="8975" y="4818"/>
                  </a:lnTo>
                  <a:lnTo>
                    <a:pt x="12973" y="1993"/>
                  </a:lnTo>
                  <a:lnTo>
                    <a:pt x="11235" y="6218"/>
                  </a:lnTo>
                  <a:lnTo>
                    <a:pt x="16465" y="5481"/>
                  </a:lnTo>
                  <a:lnTo>
                    <a:pt x="11514" y="9024"/>
                  </a:lnTo>
                  <a:lnTo>
                    <a:pt x="14877" y="13264"/>
                  </a:lnTo>
                  <a:lnTo>
                    <a:pt x="9589" y="11744"/>
                  </a:lnTo>
                  <a:lnTo>
                    <a:pt x="8542" y="16098"/>
                  </a:lnTo>
                  <a:lnTo>
                    <a:pt x="6997" y="12472"/>
                  </a:lnTo>
                  <a:lnTo>
                    <a:pt x="2982" y="14129"/>
                  </a:lnTo>
                  <a:lnTo>
                    <a:pt x="4617" y="10692"/>
                  </a:lnTo>
                  <a:lnTo>
                    <a:pt x="0" y="10569"/>
                  </a:lnTo>
                  <a:lnTo>
                    <a:pt x="3816" y="8306"/>
                  </a:lnTo>
                  <a:lnTo>
                    <a:pt x="280" y="5494"/>
                  </a:lnTo>
                  <a:lnTo>
                    <a:pt x="4704" y="5838"/>
                  </a:lnTo>
                  <a:lnTo>
                    <a:pt x="4289" y="446"/>
                  </a:lnTo>
                  <a:lnTo>
                    <a:pt x="6877" y="4491"/>
                  </a:lnTo>
                  <a:close/>
                </a:path>
              </a:pathLst>
            </a:custGeom>
            <a:solidFill>
              <a:srgbClr val="00A0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11" name="Freeform 82"/>
            <p:cNvSpPr>
              <a:spLocks/>
            </p:cNvSpPr>
            <p:nvPr/>
          </p:nvSpPr>
          <p:spPr bwMode="auto">
            <a:xfrm>
              <a:off x="158" y="572"/>
              <a:ext cx="5489" cy="3220"/>
            </a:xfrm>
            <a:custGeom>
              <a:avLst/>
              <a:gdLst>
                <a:gd name="T0" fmla="*/ 6877 w 16465"/>
                <a:gd name="T1" fmla="*/ 4491 h 16098"/>
                <a:gd name="T2" fmla="*/ 8456 w 16465"/>
                <a:gd name="T3" fmla="*/ 0 h 16098"/>
                <a:gd name="T4" fmla="*/ 8975 w 16465"/>
                <a:gd name="T5" fmla="*/ 4818 h 16098"/>
                <a:gd name="T6" fmla="*/ 12973 w 16465"/>
                <a:gd name="T7" fmla="*/ 1993 h 16098"/>
                <a:gd name="T8" fmla="*/ 11235 w 16465"/>
                <a:gd name="T9" fmla="*/ 6218 h 16098"/>
                <a:gd name="T10" fmla="*/ 16465 w 16465"/>
                <a:gd name="T11" fmla="*/ 5481 h 16098"/>
                <a:gd name="T12" fmla="*/ 11514 w 16465"/>
                <a:gd name="T13" fmla="*/ 9024 h 16098"/>
                <a:gd name="T14" fmla="*/ 14877 w 16465"/>
                <a:gd name="T15" fmla="*/ 13264 h 16098"/>
                <a:gd name="T16" fmla="*/ 9589 w 16465"/>
                <a:gd name="T17" fmla="*/ 11744 h 16098"/>
                <a:gd name="T18" fmla="*/ 8542 w 16465"/>
                <a:gd name="T19" fmla="*/ 16098 h 16098"/>
                <a:gd name="T20" fmla="*/ 6997 w 16465"/>
                <a:gd name="T21" fmla="*/ 12472 h 16098"/>
                <a:gd name="T22" fmla="*/ 2982 w 16465"/>
                <a:gd name="T23" fmla="*/ 14129 h 16098"/>
                <a:gd name="T24" fmla="*/ 4617 w 16465"/>
                <a:gd name="T25" fmla="*/ 10692 h 16098"/>
                <a:gd name="T26" fmla="*/ 0 w 16465"/>
                <a:gd name="T27" fmla="*/ 10569 h 16098"/>
                <a:gd name="T28" fmla="*/ 3816 w 16465"/>
                <a:gd name="T29" fmla="*/ 8306 h 16098"/>
                <a:gd name="T30" fmla="*/ 280 w 16465"/>
                <a:gd name="T31" fmla="*/ 5494 h 16098"/>
                <a:gd name="T32" fmla="*/ 4704 w 16465"/>
                <a:gd name="T33" fmla="*/ 5838 h 16098"/>
                <a:gd name="T34" fmla="*/ 4289 w 16465"/>
                <a:gd name="T35" fmla="*/ 446 h 16098"/>
                <a:gd name="T36" fmla="*/ 6877 w 16465"/>
                <a:gd name="T37" fmla="*/ 4491 h 16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65" h="16098">
                  <a:moveTo>
                    <a:pt x="6877" y="4491"/>
                  </a:moveTo>
                  <a:lnTo>
                    <a:pt x="8456" y="0"/>
                  </a:lnTo>
                  <a:lnTo>
                    <a:pt x="8975" y="4818"/>
                  </a:lnTo>
                  <a:lnTo>
                    <a:pt x="12973" y="1993"/>
                  </a:lnTo>
                  <a:lnTo>
                    <a:pt x="11235" y="6218"/>
                  </a:lnTo>
                  <a:lnTo>
                    <a:pt x="16465" y="5481"/>
                  </a:lnTo>
                  <a:lnTo>
                    <a:pt x="11514" y="9024"/>
                  </a:lnTo>
                  <a:lnTo>
                    <a:pt x="14877" y="13264"/>
                  </a:lnTo>
                  <a:lnTo>
                    <a:pt x="9589" y="11744"/>
                  </a:lnTo>
                  <a:lnTo>
                    <a:pt x="8542" y="16098"/>
                  </a:lnTo>
                  <a:lnTo>
                    <a:pt x="6997" y="12472"/>
                  </a:lnTo>
                  <a:lnTo>
                    <a:pt x="2982" y="14129"/>
                  </a:lnTo>
                  <a:lnTo>
                    <a:pt x="4617" y="10692"/>
                  </a:lnTo>
                  <a:lnTo>
                    <a:pt x="0" y="10569"/>
                  </a:lnTo>
                  <a:lnTo>
                    <a:pt x="3816" y="8306"/>
                  </a:lnTo>
                  <a:lnTo>
                    <a:pt x="280" y="5494"/>
                  </a:lnTo>
                  <a:lnTo>
                    <a:pt x="4704" y="5838"/>
                  </a:lnTo>
                  <a:lnTo>
                    <a:pt x="4289" y="446"/>
                  </a:lnTo>
                  <a:lnTo>
                    <a:pt x="6877" y="4491"/>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12" name="Freeform 83"/>
            <p:cNvSpPr>
              <a:spLocks/>
            </p:cNvSpPr>
            <p:nvPr/>
          </p:nvSpPr>
          <p:spPr bwMode="auto">
            <a:xfrm>
              <a:off x="342" y="739"/>
              <a:ext cx="5068" cy="2930"/>
            </a:xfrm>
            <a:custGeom>
              <a:avLst/>
              <a:gdLst>
                <a:gd name="T0" fmla="*/ 6400 w 15204"/>
                <a:gd name="T1" fmla="*/ 4210 h 14651"/>
                <a:gd name="T2" fmla="*/ 7815 w 15204"/>
                <a:gd name="T3" fmla="*/ 0 h 14651"/>
                <a:gd name="T4" fmla="*/ 8247 w 15204"/>
                <a:gd name="T5" fmla="*/ 4408 h 14651"/>
                <a:gd name="T6" fmla="*/ 11925 w 15204"/>
                <a:gd name="T7" fmla="*/ 1820 h 14651"/>
                <a:gd name="T8" fmla="*/ 10195 w 15204"/>
                <a:gd name="T9" fmla="*/ 5740 h 14651"/>
                <a:gd name="T10" fmla="*/ 15204 w 15204"/>
                <a:gd name="T11" fmla="*/ 4941 h 14651"/>
                <a:gd name="T12" fmla="*/ 10539 w 15204"/>
                <a:gd name="T13" fmla="*/ 8142 h 14651"/>
                <a:gd name="T14" fmla="*/ 13658 w 15204"/>
                <a:gd name="T15" fmla="*/ 11977 h 14651"/>
                <a:gd name="T16" fmla="*/ 8805 w 15204"/>
                <a:gd name="T17" fmla="*/ 10535 h 14651"/>
                <a:gd name="T18" fmla="*/ 7920 w 15204"/>
                <a:gd name="T19" fmla="*/ 14651 h 14651"/>
                <a:gd name="T20" fmla="*/ 6564 w 15204"/>
                <a:gd name="T21" fmla="*/ 11229 h 14651"/>
                <a:gd name="T22" fmla="*/ 2800 w 15204"/>
                <a:gd name="T23" fmla="*/ 12935 h 14651"/>
                <a:gd name="T24" fmla="*/ 4331 w 15204"/>
                <a:gd name="T25" fmla="*/ 9652 h 14651"/>
                <a:gd name="T26" fmla="*/ 0 w 15204"/>
                <a:gd name="T27" fmla="*/ 9594 h 14651"/>
                <a:gd name="T28" fmla="*/ 3654 w 15204"/>
                <a:gd name="T29" fmla="*/ 7471 h 14651"/>
                <a:gd name="T30" fmla="*/ 239 w 15204"/>
                <a:gd name="T31" fmla="*/ 4895 h 14651"/>
                <a:gd name="T32" fmla="*/ 4403 w 15204"/>
                <a:gd name="T33" fmla="*/ 5252 h 14651"/>
                <a:gd name="T34" fmla="*/ 3993 w 15204"/>
                <a:gd name="T35" fmla="*/ 439 h 14651"/>
                <a:gd name="T36" fmla="*/ 6400 w 15204"/>
                <a:gd name="T37" fmla="*/ 4210 h 14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04" h="14651">
                  <a:moveTo>
                    <a:pt x="6400" y="4210"/>
                  </a:moveTo>
                  <a:lnTo>
                    <a:pt x="7815" y="0"/>
                  </a:lnTo>
                  <a:lnTo>
                    <a:pt x="8247" y="4408"/>
                  </a:lnTo>
                  <a:lnTo>
                    <a:pt x="11925" y="1820"/>
                  </a:lnTo>
                  <a:lnTo>
                    <a:pt x="10195" y="5740"/>
                  </a:lnTo>
                  <a:lnTo>
                    <a:pt x="15204" y="4941"/>
                  </a:lnTo>
                  <a:lnTo>
                    <a:pt x="10539" y="8142"/>
                  </a:lnTo>
                  <a:lnTo>
                    <a:pt x="13658" y="11977"/>
                  </a:lnTo>
                  <a:lnTo>
                    <a:pt x="8805" y="10535"/>
                  </a:lnTo>
                  <a:lnTo>
                    <a:pt x="7920" y="14651"/>
                  </a:lnTo>
                  <a:lnTo>
                    <a:pt x="6564" y="11229"/>
                  </a:lnTo>
                  <a:lnTo>
                    <a:pt x="2800" y="12935"/>
                  </a:lnTo>
                  <a:lnTo>
                    <a:pt x="4331" y="9652"/>
                  </a:lnTo>
                  <a:lnTo>
                    <a:pt x="0" y="9594"/>
                  </a:lnTo>
                  <a:lnTo>
                    <a:pt x="3654" y="7471"/>
                  </a:lnTo>
                  <a:lnTo>
                    <a:pt x="239" y="4895"/>
                  </a:lnTo>
                  <a:lnTo>
                    <a:pt x="4403" y="5252"/>
                  </a:lnTo>
                  <a:lnTo>
                    <a:pt x="3993" y="439"/>
                  </a:lnTo>
                  <a:lnTo>
                    <a:pt x="6400" y="4210"/>
                  </a:lnTo>
                  <a:close/>
                </a:path>
              </a:pathLst>
            </a:custGeom>
            <a:solidFill>
              <a:srgbClr val="F3E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13" name="Freeform 84"/>
            <p:cNvSpPr>
              <a:spLocks/>
            </p:cNvSpPr>
            <p:nvPr/>
          </p:nvSpPr>
          <p:spPr bwMode="auto">
            <a:xfrm>
              <a:off x="342" y="739"/>
              <a:ext cx="5068" cy="2930"/>
            </a:xfrm>
            <a:custGeom>
              <a:avLst/>
              <a:gdLst>
                <a:gd name="T0" fmla="*/ 6400 w 15204"/>
                <a:gd name="T1" fmla="*/ 4210 h 14651"/>
                <a:gd name="T2" fmla="*/ 7815 w 15204"/>
                <a:gd name="T3" fmla="*/ 0 h 14651"/>
                <a:gd name="T4" fmla="*/ 8247 w 15204"/>
                <a:gd name="T5" fmla="*/ 4408 h 14651"/>
                <a:gd name="T6" fmla="*/ 11925 w 15204"/>
                <a:gd name="T7" fmla="*/ 1820 h 14651"/>
                <a:gd name="T8" fmla="*/ 10195 w 15204"/>
                <a:gd name="T9" fmla="*/ 5740 h 14651"/>
                <a:gd name="T10" fmla="*/ 15204 w 15204"/>
                <a:gd name="T11" fmla="*/ 4941 h 14651"/>
                <a:gd name="T12" fmla="*/ 10539 w 15204"/>
                <a:gd name="T13" fmla="*/ 8142 h 14651"/>
                <a:gd name="T14" fmla="*/ 13658 w 15204"/>
                <a:gd name="T15" fmla="*/ 11977 h 14651"/>
                <a:gd name="T16" fmla="*/ 8805 w 15204"/>
                <a:gd name="T17" fmla="*/ 10535 h 14651"/>
                <a:gd name="T18" fmla="*/ 7920 w 15204"/>
                <a:gd name="T19" fmla="*/ 14651 h 14651"/>
                <a:gd name="T20" fmla="*/ 6564 w 15204"/>
                <a:gd name="T21" fmla="*/ 11229 h 14651"/>
                <a:gd name="T22" fmla="*/ 2800 w 15204"/>
                <a:gd name="T23" fmla="*/ 12935 h 14651"/>
                <a:gd name="T24" fmla="*/ 4331 w 15204"/>
                <a:gd name="T25" fmla="*/ 9652 h 14651"/>
                <a:gd name="T26" fmla="*/ 0 w 15204"/>
                <a:gd name="T27" fmla="*/ 9594 h 14651"/>
                <a:gd name="T28" fmla="*/ 3654 w 15204"/>
                <a:gd name="T29" fmla="*/ 7471 h 14651"/>
                <a:gd name="T30" fmla="*/ 239 w 15204"/>
                <a:gd name="T31" fmla="*/ 4895 h 14651"/>
                <a:gd name="T32" fmla="*/ 4403 w 15204"/>
                <a:gd name="T33" fmla="*/ 5252 h 14651"/>
                <a:gd name="T34" fmla="*/ 3993 w 15204"/>
                <a:gd name="T35" fmla="*/ 439 h 14651"/>
                <a:gd name="T36" fmla="*/ 6400 w 15204"/>
                <a:gd name="T37" fmla="*/ 4210 h 14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04" h="14651">
                  <a:moveTo>
                    <a:pt x="6400" y="4210"/>
                  </a:moveTo>
                  <a:lnTo>
                    <a:pt x="7815" y="0"/>
                  </a:lnTo>
                  <a:lnTo>
                    <a:pt x="8247" y="4408"/>
                  </a:lnTo>
                  <a:lnTo>
                    <a:pt x="11925" y="1820"/>
                  </a:lnTo>
                  <a:lnTo>
                    <a:pt x="10195" y="5740"/>
                  </a:lnTo>
                  <a:lnTo>
                    <a:pt x="15204" y="4941"/>
                  </a:lnTo>
                  <a:lnTo>
                    <a:pt x="10539" y="8142"/>
                  </a:lnTo>
                  <a:lnTo>
                    <a:pt x="13658" y="11977"/>
                  </a:lnTo>
                  <a:lnTo>
                    <a:pt x="8805" y="10535"/>
                  </a:lnTo>
                  <a:lnTo>
                    <a:pt x="7920" y="14651"/>
                  </a:lnTo>
                  <a:lnTo>
                    <a:pt x="6564" y="11229"/>
                  </a:lnTo>
                  <a:lnTo>
                    <a:pt x="2800" y="12935"/>
                  </a:lnTo>
                  <a:lnTo>
                    <a:pt x="4331" y="9652"/>
                  </a:lnTo>
                  <a:lnTo>
                    <a:pt x="0" y="9594"/>
                  </a:lnTo>
                  <a:lnTo>
                    <a:pt x="3654" y="7471"/>
                  </a:lnTo>
                  <a:lnTo>
                    <a:pt x="239" y="4895"/>
                  </a:lnTo>
                  <a:lnTo>
                    <a:pt x="4403" y="5252"/>
                  </a:lnTo>
                  <a:lnTo>
                    <a:pt x="3993" y="439"/>
                  </a:lnTo>
                  <a:lnTo>
                    <a:pt x="6400" y="4210"/>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14" name="Freeform 85"/>
            <p:cNvSpPr>
              <a:spLocks/>
            </p:cNvSpPr>
            <p:nvPr/>
          </p:nvSpPr>
          <p:spPr bwMode="auto">
            <a:xfrm>
              <a:off x="651" y="984"/>
              <a:ext cx="4399" cy="2521"/>
            </a:xfrm>
            <a:custGeom>
              <a:avLst/>
              <a:gdLst>
                <a:gd name="T0" fmla="*/ 5579 w 13195"/>
                <a:gd name="T1" fmla="*/ 3525 h 12604"/>
                <a:gd name="T2" fmla="*/ 6775 w 13195"/>
                <a:gd name="T3" fmla="*/ 0 h 12604"/>
                <a:gd name="T4" fmla="*/ 7089 w 13195"/>
                <a:gd name="T5" fmla="*/ 3734 h 12604"/>
                <a:gd name="T6" fmla="*/ 10255 w 13195"/>
                <a:gd name="T7" fmla="*/ 1522 h 12604"/>
                <a:gd name="T8" fmla="*/ 8738 w 13195"/>
                <a:gd name="T9" fmla="*/ 4858 h 12604"/>
                <a:gd name="T10" fmla="*/ 13195 w 13195"/>
                <a:gd name="T11" fmla="*/ 4197 h 12604"/>
                <a:gd name="T12" fmla="*/ 9130 w 13195"/>
                <a:gd name="T13" fmla="*/ 6825 h 12604"/>
                <a:gd name="T14" fmla="*/ 11933 w 13195"/>
                <a:gd name="T15" fmla="*/ 10158 h 12604"/>
                <a:gd name="T16" fmla="*/ 7735 w 13195"/>
                <a:gd name="T17" fmla="*/ 8857 h 12604"/>
                <a:gd name="T18" fmla="*/ 6916 w 13195"/>
                <a:gd name="T19" fmla="*/ 12604 h 12604"/>
                <a:gd name="T20" fmla="*/ 5800 w 13195"/>
                <a:gd name="T21" fmla="*/ 9521 h 12604"/>
                <a:gd name="T22" fmla="*/ 2342 w 13195"/>
                <a:gd name="T23" fmla="*/ 11243 h 12604"/>
                <a:gd name="T24" fmla="*/ 3825 w 13195"/>
                <a:gd name="T25" fmla="*/ 8150 h 12604"/>
                <a:gd name="T26" fmla="*/ 0 w 13195"/>
                <a:gd name="T27" fmla="*/ 8086 h 12604"/>
                <a:gd name="T28" fmla="*/ 3251 w 13195"/>
                <a:gd name="T29" fmla="*/ 6324 h 12604"/>
                <a:gd name="T30" fmla="*/ 252 w 13195"/>
                <a:gd name="T31" fmla="*/ 4059 h 12604"/>
                <a:gd name="T32" fmla="*/ 3829 w 13195"/>
                <a:gd name="T33" fmla="*/ 4388 h 12604"/>
                <a:gd name="T34" fmla="*/ 3360 w 13195"/>
                <a:gd name="T35" fmla="*/ 176 h 12604"/>
                <a:gd name="T36" fmla="*/ 5579 w 13195"/>
                <a:gd name="T37" fmla="*/ 3525 h 1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195" h="12604">
                  <a:moveTo>
                    <a:pt x="5579" y="3525"/>
                  </a:moveTo>
                  <a:lnTo>
                    <a:pt x="6775" y="0"/>
                  </a:lnTo>
                  <a:lnTo>
                    <a:pt x="7089" y="3734"/>
                  </a:lnTo>
                  <a:lnTo>
                    <a:pt x="10255" y="1522"/>
                  </a:lnTo>
                  <a:lnTo>
                    <a:pt x="8738" y="4858"/>
                  </a:lnTo>
                  <a:lnTo>
                    <a:pt x="13195" y="4197"/>
                  </a:lnTo>
                  <a:lnTo>
                    <a:pt x="9130" y="6825"/>
                  </a:lnTo>
                  <a:lnTo>
                    <a:pt x="11933" y="10158"/>
                  </a:lnTo>
                  <a:lnTo>
                    <a:pt x="7735" y="8857"/>
                  </a:lnTo>
                  <a:lnTo>
                    <a:pt x="6916" y="12604"/>
                  </a:lnTo>
                  <a:lnTo>
                    <a:pt x="5800" y="9521"/>
                  </a:lnTo>
                  <a:lnTo>
                    <a:pt x="2342" y="11243"/>
                  </a:lnTo>
                  <a:lnTo>
                    <a:pt x="3825" y="8150"/>
                  </a:lnTo>
                  <a:lnTo>
                    <a:pt x="0" y="8086"/>
                  </a:lnTo>
                  <a:lnTo>
                    <a:pt x="3251" y="6324"/>
                  </a:lnTo>
                  <a:lnTo>
                    <a:pt x="252" y="4059"/>
                  </a:lnTo>
                  <a:lnTo>
                    <a:pt x="3829" y="4388"/>
                  </a:lnTo>
                  <a:lnTo>
                    <a:pt x="3360" y="176"/>
                  </a:lnTo>
                  <a:lnTo>
                    <a:pt x="5579" y="3525"/>
                  </a:lnTo>
                  <a:close/>
                </a:path>
              </a:pathLst>
            </a:custGeom>
            <a:solidFill>
              <a:srgbClr val="DA29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15" name="Freeform 86"/>
            <p:cNvSpPr>
              <a:spLocks/>
            </p:cNvSpPr>
            <p:nvPr/>
          </p:nvSpPr>
          <p:spPr bwMode="auto">
            <a:xfrm>
              <a:off x="651" y="984"/>
              <a:ext cx="4399" cy="2521"/>
            </a:xfrm>
            <a:custGeom>
              <a:avLst/>
              <a:gdLst>
                <a:gd name="T0" fmla="*/ 5579 w 13195"/>
                <a:gd name="T1" fmla="*/ 3525 h 12604"/>
                <a:gd name="T2" fmla="*/ 6775 w 13195"/>
                <a:gd name="T3" fmla="*/ 0 h 12604"/>
                <a:gd name="T4" fmla="*/ 7089 w 13195"/>
                <a:gd name="T5" fmla="*/ 3734 h 12604"/>
                <a:gd name="T6" fmla="*/ 10255 w 13195"/>
                <a:gd name="T7" fmla="*/ 1522 h 12604"/>
                <a:gd name="T8" fmla="*/ 8738 w 13195"/>
                <a:gd name="T9" fmla="*/ 4858 h 12604"/>
                <a:gd name="T10" fmla="*/ 13195 w 13195"/>
                <a:gd name="T11" fmla="*/ 4197 h 12604"/>
                <a:gd name="T12" fmla="*/ 9130 w 13195"/>
                <a:gd name="T13" fmla="*/ 6825 h 12604"/>
                <a:gd name="T14" fmla="*/ 11933 w 13195"/>
                <a:gd name="T15" fmla="*/ 10158 h 12604"/>
                <a:gd name="T16" fmla="*/ 7735 w 13195"/>
                <a:gd name="T17" fmla="*/ 8857 h 12604"/>
                <a:gd name="T18" fmla="*/ 6916 w 13195"/>
                <a:gd name="T19" fmla="*/ 12604 h 12604"/>
                <a:gd name="T20" fmla="*/ 5800 w 13195"/>
                <a:gd name="T21" fmla="*/ 9521 h 12604"/>
                <a:gd name="T22" fmla="*/ 2342 w 13195"/>
                <a:gd name="T23" fmla="*/ 11243 h 12604"/>
                <a:gd name="T24" fmla="*/ 3825 w 13195"/>
                <a:gd name="T25" fmla="*/ 8150 h 12604"/>
                <a:gd name="T26" fmla="*/ 0 w 13195"/>
                <a:gd name="T27" fmla="*/ 8086 h 12604"/>
                <a:gd name="T28" fmla="*/ 3251 w 13195"/>
                <a:gd name="T29" fmla="*/ 6324 h 12604"/>
                <a:gd name="T30" fmla="*/ 252 w 13195"/>
                <a:gd name="T31" fmla="*/ 4059 h 12604"/>
                <a:gd name="T32" fmla="*/ 3829 w 13195"/>
                <a:gd name="T33" fmla="*/ 4388 h 12604"/>
                <a:gd name="T34" fmla="*/ 3360 w 13195"/>
                <a:gd name="T35" fmla="*/ 176 h 12604"/>
                <a:gd name="T36" fmla="*/ 5579 w 13195"/>
                <a:gd name="T37" fmla="*/ 3525 h 1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195" h="12604">
                  <a:moveTo>
                    <a:pt x="5579" y="3525"/>
                  </a:moveTo>
                  <a:lnTo>
                    <a:pt x="6775" y="0"/>
                  </a:lnTo>
                  <a:lnTo>
                    <a:pt x="7089" y="3734"/>
                  </a:lnTo>
                  <a:lnTo>
                    <a:pt x="10255" y="1522"/>
                  </a:lnTo>
                  <a:lnTo>
                    <a:pt x="8738" y="4858"/>
                  </a:lnTo>
                  <a:lnTo>
                    <a:pt x="13195" y="4197"/>
                  </a:lnTo>
                  <a:lnTo>
                    <a:pt x="9130" y="6825"/>
                  </a:lnTo>
                  <a:lnTo>
                    <a:pt x="11933" y="10158"/>
                  </a:lnTo>
                  <a:lnTo>
                    <a:pt x="7735" y="8857"/>
                  </a:lnTo>
                  <a:lnTo>
                    <a:pt x="6916" y="12604"/>
                  </a:lnTo>
                  <a:lnTo>
                    <a:pt x="5800" y="9521"/>
                  </a:lnTo>
                  <a:lnTo>
                    <a:pt x="2342" y="11243"/>
                  </a:lnTo>
                  <a:lnTo>
                    <a:pt x="3825" y="8150"/>
                  </a:lnTo>
                  <a:lnTo>
                    <a:pt x="0" y="8086"/>
                  </a:lnTo>
                  <a:lnTo>
                    <a:pt x="3251" y="6324"/>
                  </a:lnTo>
                  <a:lnTo>
                    <a:pt x="252" y="4059"/>
                  </a:lnTo>
                  <a:lnTo>
                    <a:pt x="3829" y="4388"/>
                  </a:lnTo>
                  <a:lnTo>
                    <a:pt x="3360" y="176"/>
                  </a:lnTo>
                  <a:lnTo>
                    <a:pt x="5579" y="3525"/>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16" name="Freeform 87"/>
            <p:cNvSpPr>
              <a:spLocks/>
            </p:cNvSpPr>
            <p:nvPr/>
          </p:nvSpPr>
          <p:spPr bwMode="auto">
            <a:xfrm>
              <a:off x="965" y="1191"/>
              <a:ext cx="3770" cy="2149"/>
            </a:xfrm>
            <a:custGeom>
              <a:avLst/>
              <a:gdLst>
                <a:gd name="T0" fmla="*/ 4701 w 11308"/>
                <a:gd name="T1" fmla="*/ 2999 h 10745"/>
                <a:gd name="T2" fmla="*/ 5681 w 11308"/>
                <a:gd name="T3" fmla="*/ 0 h 10745"/>
                <a:gd name="T4" fmla="*/ 6019 w 11308"/>
                <a:gd name="T5" fmla="*/ 3213 h 10745"/>
                <a:gd name="T6" fmla="*/ 8741 w 11308"/>
                <a:gd name="T7" fmla="*/ 1192 h 10745"/>
                <a:gd name="T8" fmla="*/ 7399 w 11308"/>
                <a:gd name="T9" fmla="*/ 4183 h 10745"/>
                <a:gd name="T10" fmla="*/ 11308 w 11308"/>
                <a:gd name="T11" fmla="*/ 3584 h 10745"/>
                <a:gd name="T12" fmla="*/ 7726 w 11308"/>
                <a:gd name="T13" fmla="*/ 5683 h 10745"/>
                <a:gd name="T14" fmla="*/ 10160 w 11308"/>
                <a:gd name="T15" fmla="*/ 8561 h 10745"/>
                <a:gd name="T16" fmla="*/ 6603 w 11308"/>
                <a:gd name="T17" fmla="*/ 7447 h 10745"/>
                <a:gd name="T18" fmla="*/ 5908 w 11308"/>
                <a:gd name="T19" fmla="*/ 10745 h 10745"/>
                <a:gd name="T20" fmla="*/ 4945 w 11308"/>
                <a:gd name="T21" fmla="*/ 8024 h 10745"/>
                <a:gd name="T22" fmla="*/ 1967 w 11308"/>
                <a:gd name="T23" fmla="*/ 9671 h 10745"/>
                <a:gd name="T24" fmla="*/ 3265 w 11308"/>
                <a:gd name="T25" fmla="*/ 6791 h 10745"/>
                <a:gd name="T26" fmla="*/ 0 w 11308"/>
                <a:gd name="T27" fmla="*/ 6782 h 10745"/>
                <a:gd name="T28" fmla="*/ 2939 w 11308"/>
                <a:gd name="T29" fmla="*/ 5371 h 10745"/>
                <a:gd name="T30" fmla="*/ 72 w 11308"/>
                <a:gd name="T31" fmla="*/ 3351 h 10745"/>
                <a:gd name="T32" fmla="*/ 3181 w 11308"/>
                <a:gd name="T33" fmla="*/ 3651 h 10745"/>
                <a:gd name="T34" fmla="*/ 2711 w 11308"/>
                <a:gd name="T35" fmla="*/ 48 h 10745"/>
                <a:gd name="T36" fmla="*/ 4701 w 11308"/>
                <a:gd name="T37" fmla="*/ 2999 h 10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08" h="10745">
                  <a:moveTo>
                    <a:pt x="4701" y="2999"/>
                  </a:moveTo>
                  <a:lnTo>
                    <a:pt x="5681" y="0"/>
                  </a:lnTo>
                  <a:lnTo>
                    <a:pt x="6019" y="3213"/>
                  </a:lnTo>
                  <a:lnTo>
                    <a:pt x="8741" y="1192"/>
                  </a:lnTo>
                  <a:lnTo>
                    <a:pt x="7399" y="4183"/>
                  </a:lnTo>
                  <a:lnTo>
                    <a:pt x="11308" y="3584"/>
                  </a:lnTo>
                  <a:lnTo>
                    <a:pt x="7726" y="5683"/>
                  </a:lnTo>
                  <a:lnTo>
                    <a:pt x="10160" y="8561"/>
                  </a:lnTo>
                  <a:lnTo>
                    <a:pt x="6603" y="7447"/>
                  </a:lnTo>
                  <a:lnTo>
                    <a:pt x="5908" y="10745"/>
                  </a:lnTo>
                  <a:lnTo>
                    <a:pt x="4945" y="8024"/>
                  </a:lnTo>
                  <a:lnTo>
                    <a:pt x="1967" y="9671"/>
                  </a:lnTo>
                  <a:lnTo>
                    <a:pt x="3265" y="6791"/>
                  </a:lnTo>
                  <a:lnTo>
                    <a:pt x="0" y="6782"/>
                  </a:lnTo>
                  <a:lnTo>
                    <a:pt x="2939" y="5371"/>
                  </a:lnTo>
                  <a:lnTo>
                    <a:pt x="72" y="3351"/>
                  </a:lnTo>
                  <a:lnTo>
                    <a:pt x="3181" y="3651"/>
                  </a:lnTo>
                  <a:lnTo>
                    <a:pt x="2711" y="48"/>
                  </a:lnTo>
                  <a:lnTo>
                    <a:pt x="4701" y="2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17" name="Freeform 88"/>
            <p:cNvSpPr>
              <a:spLocks/>
            </p:cNvSpPr>
            <p:nvPr/>
          </p:nvSpPr>
          <p:spPr bwMode="auto">
            <a:xfrm>
              <a:off x="965" y="1191"/>
              <a:ext cx="3770" cy="2149"/>
            </a:xfrm>
            <a:custGeom>
              <a:avLst/>
              <a:gdLst>
                <a:gd name="T0" fmla="*/ 4701 w 11308"/>
                <a:gd name="T1" fmla="*/ 2999 h 10745"/>
                <a:gd name="T2" fmla="*/ 5681 w 11308"/>
                <a:gd name="T3" fmla="*/ 0 h 10745"/>
                <a:gd name="T4" fmla="*/ 6019 w 11308"/>
                <a:gd name="T5" fmla="*/ 3213 h 10745"/>
                <a:gd name="T6" fmla="*/ 8741 w 11308"/>
                <a:gd name="T7" fmla="*/ 1192 h 10745"/>
                <a:gd name="T8" fmla="*/ 7399 w 11308"/>
                <a:gd name="T9" fmla="*/ 4183 h 10745"/>
                <a:gd name="T10" fmla="*/ 11308 w 11308"/>
                <a:gd name="T11" fmla="*/ 3584 h 10745"/>
                <a:gd name="T12" fmla="*/ 7726 w 11308"/>
                <a:gd name="T13" fmla="*/ 5683 h 10745"/>
                <a:gd name="T14" fmla="*/ 10160 w 11308"/>
                <a:gd name="T15" fmla="*/ 8561 h 10745"/>
                <a:gd name="T16" fmla="*/ 6603 w 11308"/>
                <a:gd name="T17" fmla="*/ 7447 h 10745"/>
                <a:gd name="T18" fmla="*/ 5908 w 11308"/>
                <a:gd name="T19" fmla="*/ 10745 h 10745"/>
                <a:gd name="T20" fmla="*/ 4945 w 11308"/>
                <a:gd name="T21" fmla="*/ 8024 h 10745"/>
                <a:gd name="T22" fmla="*/ 1967 w 11308"/>
                <a:gd name="T23" fmla="*/ 9671 h 10745"/>
                <a:gd name="T24" fmla="*/ 3265 w 11308"/>
                <a:gd name="T25" fmla="*/ 6791 h 10745"/>
                <a:gd name="T26" fmla="*/ 0 w 11308"/>
                <a:gd name="T27" fmla="*/ 6782 h 10745"/>
                <a:gd name="T28" fmla="*/ 2939 w 11308"/>
                <a:gd name="T29" fmla="*/ 5371 h 10745"/>
                <a:gd name="T30" fmla="*/ 72 w 11308"/>
                <a:gd name="T31" fmla="*/ 3351 h 10745"/>
                <a:gd name="T32" fmla="*/ 3181 w 11308"/>
                <a:gd name="T33" fmla="*/ 3651 h 10745"/>
                <a:gd name="T34" fmla="*/ 2711 w 11308"/>
                <a:gd name="T35" fmla="*/ 48 h 10745"/>
                <a:gd name="T36" fmla="*/ 4701 w 11308"/>
                <a:gd name="T37" fmla="*/ 2999 h 10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08" h="10745">
                  <a:moveTo>
                    <a:pt x="4701" y="2999"/>
                  </a:moveTo>
                  <a:lnTo>
                    <a:pt x="5681" y="0"/>
                  </a:lnTo>
                  <a:lnTo>
                    <a:pt x="6019" y="3213"/>
                  </a:lnTo>
                  <a:lnTo>
                    <a:pt x="8741" y="1192"/>
                  </a:lnTo>
                  <a:lnTo>
                    <a:pt x="7399" y="4183"/>
                  </a:lnTo>
                  <a:lnTo>
                    <a:pt x="11308" y="3584"/>
                  </a:lnTo>
                  <a:lnTo>
                    <a:pt x="7726" y="5683"/>
                  </a:lnTo>
                  <a:lnTo>
                    <a:pt x="10160" y="8561"/>
                  </a:lnTo>
                  <a:lnTo>
                    <a:pt x="6603" y="7447"/>
                  </a:lnTo>
                  <a:lnTo>
                    <a:pt x="5908" y="10745"/>
                  </a:lnTo>
                  <a:lnTo>
                    <a:pt x="4945" y="8024"/>
                  </a:lnTo>
                  <a:lnTo>
                    <a:pt x="1967" y="9671"/>
                  </a:lnTo>
                  <a:lnTo>
                    <a:pt x="3265" y="6791"/>
                  </a:lnTo>
                  <a:lnTo>
                    <a:pt x="0" y="6782"/>
                  </a:lnTo>
                  <a:lnTo>
                    <a:pt x="2939" y="5371"/>
                  </a:lnTo>
                  <a:lnTo>
                    <a:pt x="72" y="3351"/>
                  </a:lnTo>
                  <a:lnTo>
                    <a:pt x="3181" y="3651"/>
                  </a:lnTo>
                  <a:lnTo>
                    <a:pt x="2711" y="48"/>
                  </a:lnTo>
                  <a:lnTo>
                    <a:pt x="4701" y="2999"/>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18" name="Freeform 89"/>
            <p:cNvSpPr>
              <a:spLocks/>
            </p:cNvSpPr>
            <p:nvPr/>
          </p:nvSpPr>
          <p:spPr bwMode="auto">
            <a:xfrm>
              <a:off x="1305" y="1379"/>
              <a:ext cx="3034" cy="1773"/>
            </a:xfrm>
            <a:custGeom>
              <a:avLst/>
              <a:gdLst>
                <a:gd name="T0" fmla="*/ 3742 w 9103"/>
                <a:gd name="T1" fmla="*/ 2562 h 8862"/>
                <a:gd name="T2" fmla="*/ 4548 w 9103"/>
                <a:gd name="T3" fmla="*/ 0 h 8862"/>
                <a:gd name="T4" fmla="*/ 4886 w 9103"/>
                <a:gd name="T5" fmla="*/ 2745 h 8862"/>
                <a:gd name="T6" fmla="*/ 7094 w 9103"/>
                <a:gd name="T7" fmla="*/ 1003 h 8862"/>
                <a:gd name="T8" fmla="*/ 5949 w 9103"/>
                <a:gd name="T9" fmla="*/ 3551 h 8862"/>
                <a:gd name="T10" fmla="*/ 9103 w 9103"/>
                <a:gd name="T11" fmla="*/ 3082 h 8862"/>
                <a:gd name="T12" fmla="*/ 6333 w 9103"/>
                <a:gd name="T13" fmla="*/ 4709 h 8862"/>
                <a:gd name="T14" fmla="*/ 8343 w 9103"/>
                <a:gd name="T15" fmla="*/ 7104 h 8862"/>
                <a:gd name="T16" fmla="*/ 5461 w 9103"/>
                <a:gd name="T17" fmla="*/ 6151 h 8862"/>
                <a:gd name="T18" fmla="*/ 4834 w 9103"/>
                <a:gd name="T19" fmla="*/ 8862 h 8862"/>
                <a:gd name="T20" fmla="*/ 4032 w 9103"/>
                <a:gd name="T21" fmla="*/ 6665 h 8862"/>
                <a:gd name="T22" fmla="*/ 1469 w 9103"/>
                <a:gd name="T23" fmla="*/ 8144 h 8862"/>
                <a:gd name="T24" fmla="*/ 2651 w 9103"/>
                <a:gd name="T25" fmla="*/ 5591 h 8862"/>
                <a:gd name="T26" fmla="*/ 0 w 9103"/>
                <a:gd name="T27" fmla="*/ 5647 h 8862"/>
                <a:gd name="T28" fmla="*/ 2402 w 9103"/>
                <a:gd name="T29" fmla="*/ 4398 h 8862"/>
                <a:gd name="T30" fmla="*/ 56 w 9103"/>
                <a:gd name="T31" fmla="*/ 2791 h 8862"/>
                <a:gd name="T32" fmla="*/ 2461 w 9103"/>
                <a:gd name="T33" fmla="*/ 3048 h 8862"/>
                <a:gd name="T34" fmla="*/ 2055 w 9103"/>
                <a:gd name="T35" fmla="*/ 127 h 8862"/>
                <a:gd name="T36" fmla="*/ 3742 w 9103"/>
                <a:gd name="T37" fmla="*/ 2562 h 8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03" h="8862">
                  <a:moveTo>
                    <a:pt x="3742" y="2562"/>
                  </a:moveTo>
                  <a:lnTo>
                    <a:pt x="4548" y="0"/>
                  </a:lnTo>
                  <a:lnTo>
                    <a:pt x="4886" y="2745"/>
                  </a:lnTo>
                  <a:lnTo>
                    <a:pt x="7094" y="1003"/>
                  </a:lnTo>
                  <a:lnTo>
                    <a:pt x="5949" y="3551"/>
                  </a:lnTo>
                  <a:lnTo>
                    <a:pt x="9103" y="3082"/>
                  </a:lnTo>
                  <a:lnTo>
                    <a:pt x="6333" y="4709"/>
                  </a:lnTo>
                  <a:lnTo>
                    <a:pt x="8343" y="7104"/>
                  </a:lnTo>
                  <a:lnTo>
                    <a:pt x="5461" y="6151"/>
                  </a:lnTo>
                  <a:lnTo>
                    <a:pt x="4834" y="8862"/>
                  </a:lnTo>
                  <a:lnTo>
                    <a:pt x="4032" y="6665"/>
                  </a:lnTo>
                  <a:lnTo>
                    <a:pt x="1469" y="8144"/>
                  </a:lnTo>
                  <a:lnTo>
                    <a:pt x="2651" y="5591"/>
                  </a:lnTo>
                  <a:lnTo>
                    <a:pt x="0" y="5647"/>
                  </a:lnTo>
                  <a:lnTo>
                    <a:pt x="2402" y="4398"/>
                  </a:lnTo>
                  <a:lnTo>
                    <a:pt x="56" y="2791"/>
                  </a:lnTo>
                  <a:lnTo>
                    <a:pt x="2461" y="3048"/>
                  </a:lnTo>
                  <a:lnTo>
                    <a:pt x="2055" y="127"/>
                  </a:lnTo>
                  <a:lnTo>
                    <a:pt x="3742" y="2562"/>
                  </a:lnTo>
                  <a:close/>
                </a:path>
              </a:pathLst>
            </a:custGeom>
            <a:solidFill>
              <a:srgbClr val="2821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19" name="Freeform 90"/>
            <p:cNvSpPr>
              <a:spLocks/>
            </p:cNvSpPr>
            <p:nvPr/>
          </p:nvSpPr>
          <p:spPr bwMode="auto">
            <a:xfrm>
              <a:off x="1305" y="1379"/>
              <a:ext cx="3034" cy="1773"/>
            </a:xfrm>
            <a:custGeom>
              <a:avLst/>
              <a:gdLst>
                <a:gd name="T0" fmla="*/ 3742 w 9103"/>
                <a:gd name="T1" fmla="*/ 2562 h 8862"/>
                <a:gd name="T2" fmla="*/ 4548 w 9103"/>
                <a:gd name="T3" fmla="*/ 0 h 8862"/>
                <a:gd name="T4" fmla="*/ 4886 w 9103"/>
                <a:gd name="T5" fmla="*/ 2745 h 8862"/>
                <a:gd name="T6" fmla="*/ 7094 w 9103"/>
                <a:gd name="T7" fmla="*/ 1003 h 8862"/>
                <a:gd name="T8" fmla="*/ 5949 w 9103"/>
                <a:gd name="T9" fmla="*/ 3551 h 8862"/>
                <a:gd name="T10" fmla="*/ 9103 w 9103"/>
                <a:gd name="T11" fmla="*/ 3082 h 8862"/>
                <a:gd name="T12" fmla="*/ 6333 w 9103"/>
                <a:gd name="T13" fmla="*/ 4709 h 8862"/>
                <a:gd name="T14" fmla="*/ 8343 w 9103"/>
                <a:gd name="T15" fmla="*/ 7104 h 8862"/>
                <a:gd name="T16" fmla="*/ 5461 w 9103"/>
                <a:gd name="T17" fmla="*/ 6151 h 8862"/>
                <a:gd name="T18" fmla="*/ 4834 w 9103"/>
                <a:gd name="T19" fmla="*/ 8862 h 8862"/>
                <a:gd name="T20" fmla="*/ 4032 w 9103"/>
                <a:gd name="T21" fmla="*/ 6665 h 8862"/>
                <a:gd name="T22" fmla="*/ 1469 w 9103"/>
                <a:gd name="T23" fmla="*/ 8144 h 8862"/>
                <a:gd name="T24" fmla="*/ 2651 w 9103"/>
                <a:gd name="T25" fmla="*/ 5591 h 8862"/>
                <a:gd name="T26" fmla="*/ 0 w 9103"/>
                <a:gd name="T27" fmla="*/ 5647 h 8862"/>
                <a:gd name="T28" fmla="*/ 2402 w 9103"/>
                <a:gd name="T29" fmla="*/ 4398 h 8862"/>
                <a:gd name="T30" fmla="*/ 56 w 9103"/>
                <a:gd name="T31" fmla="*/ 2791 h 8862"/>
                <a:gd name="T32" fmla="*/ 2461 w 9103"/>
                <a:gd name="T33" fmla="*/ 3048 h 8862"/>
                <a:gd name="T34" fmla="*/ 2055 w 9103"/>
                <a:gd name="T35" fmla="*/ 127 h 8862"/>
                <a:gd name="T36" fmla="*/ 3742 w 9103"/>
                <a:gd name="T37" fmla="*/ 2562 h 8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03" h="8862">
                  <a:moveTo>
                    <a:pt x="3742" y="2562"/>
                  </a:moveTo>
                  <a:lnTo>
                    <a:pt x="4548" y="0"/>
                  </a:lnTo>
                  <a:lnTo>
                    <a:pt x="4886" y="2745"/>
                  </a:lnTo>
                  <a:lnTo>
                    <a:pt x="7094" y="1003"/>
                  </a:lnTo>
                  <a:lnTo>
                    <a:pt x="5949" y="3551"/>
                  </a:lnTo>
                  <a:lnTo>
                    <a:pt x="9103" y="3082"/>
                  </a:lnTo>
                  <a:lnTo>
                    <a:pt x="6333" y="4709"/>
                  </a:lnTo>
                  <a:lnTo>
                    <a:pt x="8343" y="7104"/>
                  </a:lnTo>
                  <a:lnTo>
                    <a:pt x="5461" y="6151"/>
                  </a:lnTo>
                  <a:lnTo>
                    <a:pt x="4834" y="8862"/>
                  </a:lnTo>
                  <a:lnTo>
                    <a:pt x="4032" y="6665"/>
                  </a:lnTo>
                  <a:lnTo>
                    <a:pt x="1469" y="8144"/>
                  </a:lnTo>
                  <a:lnTo>
                    <a:pt x="2651" y="5591"/>
                  </a:lnTo>
                  <a:lnTo>
                    <a:pt x="0" y="5647"/>
                  </a:lnTo>
                  <a:lnTo>
                    <a:pt x="2402" y="4398"/>
                  </a:lnTo>
                  <a:lnTo>
                    <a:pt x="56" y="2791"/>
                  </a:lnTo>
                  <a:lnTo>
                    <a:pt x="2461" y="3048"/>
                  </a:lnTo>
                  <a:lnTo>
                    <a:pt x="2055" y="127"/>
                  </a:lnTo>
                  <a:lnTo>
                    <a:pt x="3742" y="2562"/>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20" name="Freeform 91"/>
            <p:cNvSpPr>
              <a:spLocks/>
            </p:cNvSpPr>
            <p:nvPr/>
          </p:nvSpPr>
          <p:spPr bwMode="auto">
            <a:xfrm>
              <a:off x="1543" y="1542"/>
              <a:ext cx="2521" cy="1473"/>
            </a:xfrm>
            <a:custGeom>
              <a:avLst/>
              <a:gdLst>
                <a:gd name="T0" fmla="*/ 3120 w 7562"/>
                <a:gd name="T1" fmla="*/ 2245 h 7363"/>
                <a:gd name="T2" fmla="*/ 3745 w 7562"/>
                <a:gd name="T3" fmla="*/ 0 h 7363"/>
                <a:gd name="T4" fmla="*/ 4049 w 7562"/>
                <a:gd name="T5" fmla="*/ 2269 h 7363"/>
                <a:gd name="T6" fmla="*/ 5804 w 7562"/>
                <a:gd name="T7" fmla="*/ 927 h 7363"/>
                <a:gd name="T8" fmla="*/ 4906 w 7562"/>
                <a:gd name="T9" fmla="*/ 2998 h 7363"/>
                <a:gd name="T10" fmla="*/ 7562 w 7562"/>
                <a:gd name="T11" fmla="*/ 2589 h 7363"/>
                <a:gd name="T12" fmla="*/ 5228 w 7562"/>
                <a:gd name="T13" fmla="*/ 3826 h 7363"/>
                <a:gd name="T14" fmla="*/ 6874 w 7562"/>
                <a:gd name="T15" fmla="*/ 5750 h 7363"/>
                <a:gd name="T16" fmla="*/ 4590 w 7562"/>
                <a:gd name="T17" fmla="*/ 5088 h 7363"/>
                <a:gd name="T18" fmla="*/ 4031 w 7562"/>
                <a:gd name="T19" fmla="*/ 7363 h 7363"/>
                <a:gd name="T20" fmla="*/ 3393 w 7562"/>
                <a:gd name="T21" fmla="*/ 5401 h 7363"/>
                <a:gd name="T22" fmla="*/ 1308 w 7562"/>
                <a:gd name="T23" fmla="*/ 6737 h 7363"/>
                <a:gd name="T24" fmla="*/ 2225 w 7562"/>
                <a:gd name="T25" fmla="*/ 4571 h 7363"/>
                <a:gd name="T26" fmla="*/ 0 w 7562"/>
                <a:gd name="T27" fmla="*/ 4628 h 7363"/>
                <a:gd name="T28" fmla="*/ 2126 w 7562"/>
                <a:gd name="T29" fmla="*/ 3615 h 7363"/>
                <a:gd name="T30" fmla="*/ 75 w 7562"/>
                <a:gd name="T31" fmla="*/ 2255 h 7363"/>
                <a:gd name="T32" fmla="*/ 2042 w 7562"/>
                <a:gd name="T33" fmla="*/ 2499 h 7363"/>
                <a:gd name="T34" fmla="*/ 1632 w 7562"/>
                <a:gd name="T35" fmla="*/ 127 h 7363"/>
                <a:gd name="T36" fmla="*/ 3120 w 7562"/>
                <a:gd name="T37" fmla="*/ 2245 h 7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62" h="7363">
                  <a:moveTo>
                    <a:pt x="3120" y="2245"/>
                  </a:moveTo>
                  <a:lnTo>
                    <a:pt x="3745" y="0"/>
                  </a:lnTo>
                  <a:lnTo>
                    <a:pt x="4049" y="2269"/>
                  </a:lnTo>
                  <a:lnTo>
                    <a:pt x="5804" y="927"/>
                  </a:lnTo>
                  <a:lnTo>
                    <a:pt x="4906" y="2998"/>
                  </a:lnTo>
                  <a:lnTo>
                    <a:pt x="7562" y="2589"/>
                  </a:lnTo>
                  <a:lnTo>
                    <a:pt x="5228" y="3826"/>
                  </a:lnTo>
                  <a:lnTo>
                    <a:pt x="6874" y="5750"/>
                  </a:lnTo>
                  <a:lnTo>
                    <a:pt x="4590" y="5088"/>
                  </a:lnTo>
                  <a:lnTo>
                    <a:pt x="4031" y="7363"/>
                  </a:lnTo>
                  <a:lnTo>
                    <a:pt x="3393" y="5401"/>
                  </a:lnTo>
                  <a:lnTo>
                    <a:pt x="1308" y="6737"/>
                  </a:lnTo>
                  <a:lnTo>
                    <a:pt x="2225" y="4571"/>
                  </a:lnTo>
                  <a:lnTo>
                    <a:pt x="0" y="4628"/>
                  </a:lnTo>
                  <a:lnTo>
                    <a:pt x="2126" y="3615"/>
                  </a:lnTo>
                  <a:lnTo>
                    <a:pt x="75" y="2255"/>
                  </a:lnTo>
                  <a:lnTo>
                    <a:pt x="2042" y="2499"/>
                  </a:lnTo>
                  <a:lnTo>
                    <a:pt x="1632" y="127"/>
                  </a:lnTo>
                  <a:lnTo>
                    <a:pt x="3120" y="2245"/>
                  </a:lnTo>
                  <a:close/>
                </a:path>
              </a:pathLst>
            </a:custGeom>
            <a:solidFill>
              <a:srgbClr val="DA29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1" name="Freeform 92"/>
            <p:cNvSpPr>
              <a:spLocks/>
            </p:cNvSpPr>
            <p:nvPr/>
          </p:nvSpPr>
          <p:spPr bwMode="auto">
            <a:xfrm>
              <a:off x="1543" y="1542"/>
              <a:ext cx="2521" cy="1473"/>
            </a:xfrm>
            <a:custGeom>
              <a:avLst/>
              <a:gdLst>
                <a:gd name="T0" fmla="*/ 3120 w 7562"/>
                <a:gd name="T1" fmla="*/ 2245 h 7363"/>
                <a:gd name="T2" fmla="*/ 3745 w 7562"/>
                <a:gd name="T3" fmla="*/ 0 h 7363"/>
                <a:gd name="T4" fmla="*/ 4049 w 7562"/>
                <a:gd name="T5" fmla="*/ 2269 h 7363"/>
                <a:gd name="T6" fmla="*/ 5804 w 7562"/>
                <a:gd name="T7" fmla="*/ 927 h 7363"/>
                <a:gd name="T8" fmla="*/ 4906 w 7562"/>
                <a:gd name="T9" fmla="*/ 2998 h 7363"/>
                <a:gd name="T10" fmla="*/ 7562 w 7562"/>
                <a:gd name="T11" fmla="*/ 2589 h 7363"/>
                <a:gd name="T12" fmla="*/ 5228 w 7562"/>
                <a:gd name="T13" fmla="*/ 3826 h 7363"/>
                <a:gd name="T14" fmla="*/ 6874 w 7562"/>
                <a:gd name="T15" fmla="*/ 5750 h 7363"/>
                <a:gd name="T16" fmla="*/ 4590 w 7562"/>
                <a:gd name="T17" fmla="*/ 5088 h 7363"/>
                <a:gd name="T18" fmla="*/ 4031 w 7562"/>
                <a:gd name="T19" fmla="*/ 7363 h 7363"/>
                <a:gd name="T20" fmla="*/ 3393 w 7562"/>
                <a:gd name="T21" fmla="*/ 5401 h 7363"/>
                <a:gd name="T22" fmla="*/ 1308 w 7562"/>
                <a:gd name="T23" fmla="*/ 6737 h 7363"/>
                <a:gd name="T24" fmla="*/ 2225 w 7562"/>
                <a:gd name="T25" fmla="*/ 4571 h 7363"/>
                <a:gd name="T26" fmla="*/ 0 w 7562"/>
                <a:gd name="T27" fmla="*/ 4628 h 7363"/>
                <a:gd name="T28" fmla="*/ 2126 w 7562"/>
                <a:gd name="T29" fmla="*/ 3615 h 7363"/>
                <a:gd name="T30" fmla="*/ 75 w 7562"/>
                <a:gd name="T31" fmla="*/ 2255 h 7363"/>
                <a:gd name="T32" fmla="*/ 2042 w 7562"/>
                <a:gd name="T33" fmla="*/ 2499 h 7363"/>
                <a:gd name="T34" fmla="*/ 1632 w 7562"/>
                <a:gd name="T35" fmla="*/ 127 h 7363"/>
                <a:gd name="T36" fmla="*/ 3120 w 7562"/>
                <a:gd name="T37" fmla="*/ 2245 h 7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62" h="7363">
                  <a:moveTo>
                    <a:pt x="3120" y="2245"/>
                  </a:moveTo>
                  <a:lnTo>
                    <a:pt x="3745" y="0"/>
                  </a:lnTo>
                  <a:lnTo>
                    <a:pt x="4049" y="2269"/>
                  </a:lnTo>
                  <a:lnTo>
                    <a:pt x="5804" y="927"/>
                  </a:lnTo>
                  <a:lnTo>
                    <a:pt x="4906" y="2998"/>
                  </a:lnTo>
                  <a:lnTo>
                    <a:pt x="7562" y="2589"/>
                  </a:lnTo>
                  <a:lnTo>
                    <a:pt x="5228" y="3826"/>
                  </a:lnTo>
                  <a:lnTo>
                    <a:pt x="6874" y="5750"/>
                  </a:lnTo>
                  <a:lnTo>
                    <a:pt x="4590" y="5088"/>
                  </a:lnTo>
                  <a:lnTo>
                    <a:pt x="4031" y="7363"/>
                  </a:lnTo>
                  <a:lnTo>
                    <a:pt x="3393" y="5401"/>
                  </a:lnTo>
                  <a:lnTo>
                    <a:pt x="1308" y="6737"/>
                  </a:lnTo>
                  <a:lnTo>
                    <a:pt x="2225" y="4571"/>
                  </a:lnTo>
                  <a:lnTo>
                    <a:pt x="0" y="4628"/>
                  </a:lnTo>
                  <a:lnTo>
                    <a:pt x="2126" y="3615"/>
                  </a:lnTo>
                  <a:lnTo>
                    <a:pt x="75" y="2255"/>
                  </a:lnTo>
                  <a:lnTo>
                    <a:pt x="2042" y="2499"/>
                  </a:lnTo>
                  <a:lnTo>
                    <a:pt x="1632" y="127"/>
                  </a:lnTo>
                  <a:lnTo>
                    <a:pt x="3120" y="2245"/>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22" name="Freeform 93"/>
            <p:cNvSpPr>
              <a:spLocks/>
            </p:cNvSpPr>
            <p:nvPr/>
          </p:nvSpPr>
          <p:spPr bwMode="auto">
            <a:xfrm>
              <a:off x="1878" y="1747"/>
              <a:ext cx="1832" cy="1095"/>
            </a:xfrm>
            <a:custGeom>
              <a:avLst/>
              <a:gdLst>
                <a:gd name="T0" fmla="*/ 2190 w 5496"/>
                <a:gd name="T1" fmla="*/ 1670 h 5476"/>
                <a:gd name="T2" fmla="*/ 2667 w 5496"/>
                <a:gd name="T3" fmla="*/ 0 h 5476"/>
                <a:gd name="T4" fmla="*/ 2938 w 5496"/>
                <a:gd name="T5" fmla="*/ 1627 h 5476"/>
                <a:gd name="T6" fmla="*/ 4196 w 5496"/>
                <a:gd name="T7" fmla="*/ 665 h 5476"/>
                <a:gd name="T8" fmla="*/ 3641 w 5496"/>
                <a:gd name="T9" fmla="*/ 2203 h 5476"/>
                <a:gd name="T10" fmla="*/ 5496 w 5496"/>
                <a:gd name="T11" fmla="*/ 1945 h 5476"/>
                <a:gd name="T12" fmla="*/ 3783 w 5496"/>
                <a:gd name="T13" fmla="*/ 2742 h 5476"/>
                <a:gd name="T14" fmla="*/ 5170 w 5496"/>
                <a:gd name="T15" fmla="*/ 4250 h 5476"/>
                <a:gd name="T16" fmla="*/ 3380 w 5496"/>
                <a:gd name="T17" fmla="*/ 3740 h 5476"/>
                <a:gd name="T18" fmla="*/ 2988 w 5496"/>
                <a:gd name="T19" fmla="*/ 5476 h 5476"/>
                <a:gd name="T20" fmla="*/ 2541 w 5496"/>
                <a:gd name="T21" fmla="*/ 3985 h 5476"/>
                <a:gd name="T22" fmla="*/ 840 w 5496"/>
                <a:gd name="T23" fmla="*/ 5083 h 5476"/>
                <a:gd name="T24" fmla="*/ 1547 w 5496"/>
                <a:gd name="T25" fmla="*/ 3326 h 5476"/>
                <a:gd name="T26" fmla="*/ 0 w 5496"/>
                <a:gd name="T27" fmla="*/ 3335 h 5476"/>
                <a:gd name="T28" fmla="*/ 1559 w 5496"/>
                <a:gd name="T29" fmla="*/ 2592 h 5476"/>
                <a:gd name="T30" fmla="*/ 88 w 5496"/>
                <a:gd name="T31" fmla="*/ 1617 h 5476"/>
                <a:gd name="T32" fmla="*/ 1392 w 5496"/>
                <a:gd name="T33" fmla="*/ 1876 h 5476"/>
                <a:gd name="T34" fmla="*/ 1006 w 5496"/>
                <a:gd name="T35" fmla="*/ 30 h 5476"/>
                <a:gd name="T36" fmla="*/ 2190 w 5496"/>
                <a:gd name="T37" fmla="*/ 1670 h 5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96" h="5476">
                  <a:moveTo>
                    <a:pt x="2190" y="1670"/>
                  </a:moveTo>
                  <a:lnTo>
                    <a:pt x="2667" y="0"/>
                  </a:lnTo>
                  <a:lnTo>
                    <a:pt x="2938" y="1627"/>
                  </a:lnTo>
                  <a:lnTo>
                    <a:pt x="4196" y="665"/>
                  </a:lnTo>
                  <a:lnTo>
                    <a:pt x="3641" y="2203"/>
                  </a:lnTo>
                  <a:lnTo>
                    <a:pt x="5496" y="1945"/>
                  </a:lnTo>
                  <a:lnTo>
                    <a:pt x="3783" y="2742"/>
                  </a:lnTo>
                  <a:lnTo>
                    <a:pt x="5170" y="4250"/>
                  </a:lnTo>
                  <a:lnTo>
                    <a:pt x="3380" y="3740"/>
                  </a:lnTo>
                  <a:lnTo>
                    <a:pt x="2988" y="5476"/>
                  </a:lnTo>
                  <a:lnTo>
                    <a:pt x="2541" y="3985"/>
                  </a:lnTo>
                  <a:lnTo>
                    <a:pt x="840" y="5083"/>
                  </a:lnTo>
                  <a:lnTo>
                    <a:pt x="1547" y="3326"/>
                  </a:lnTo>
                  <a:lnTo>
                    <a:pt x="0" y="3335"/>
                  </a:lnTo>
                  <a:lnTo>
                    <a:pt x="1559" y="2592"/>
                  </a:lnTo>
                  <a:lnTo>
                    <a:pt x="88" y="1617"/>
                  </a:lnTo>
                  <a:lnTo>
                    <a:pt x="1392" y="1876"/>
                  </a:lnTo>
                  <a:lnTo>
                    <a:pt x="1006" y="30"/>
                  </a:lnTo>
                  <a:lnTo>
                    <a:pt x="2190" y="16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3" name="Freeform 94"/>
            <p:cNvSpPr>
              <a:spLocks/>
            </p:cNvSpPr>
            <p:nvPr/>
          </p:nvSpPr>
          <p:spPr bwMode="auto">
            <a:xfrm>
              <a:off x="1878" y="1747"/>
              <a:ext cx="1832" cy="1095"/>
            </a:xfrm>
            <a:custGeom>
              <a:avLst/>
              <a:gdLst>
                <a:gd name="T0" fmla="*/ 2190 w 5496"/>
                <a:gd name="T1" fmla="*/ 1670 h 5476"/>
                <a:gd name="T2" fmla="*/ 2667 w 5496"/>
                <a:gd name="T3" fmla="*/ 0 h 5476"/>
                <a:gd name="T4" fmla="*/ 2938 w 5496"/>
                <a:gd name="T5" fmla="*/ 1627 h 5476"/>
                <a:gd name="T6" fmla="*/ 4196 w 5496"/>
                <a:gd name="T7" fmla="*/ 665 h 5476"/>
                <a:gd name="T8" fmla="*/ 3641 w 5496"/>
                <a:gd name="T9" fmla="*/ 2203 h 5476"/>
                <a:gd name="T10" fmla="*/ 5496 w 5496"/>
                <a:gd name="T11" fmla="*/ 1945 h 5476"/>
                <a:gd name="T12" fmla="*/ 3783 w 5496"/>
                <a:gd name="T13" fmla="*/ 2742 h 5476"/>
                <a:gd name="T14" fmla="*/ 5170 w 5496"/>
                <a:gd name="T15" fmla="*/ 4250 h 5476"/>
                <a:gd name="T16" fmla="*/ 3380 w 5496"/>
                <a:gd name="T17" fmla="*/ 3740 h 5476"/>
                <a:gd name="T18" fmla="*/ 2988 w 5496"/>
                <a:gd name="T19" fmla="*/ 5476 h 5476"/>
                <a:gd name="T20" fmla="*/ 2541 w 5496"/>
                <a:gd name="T21" fmla="*/ 3985 h 5476"/>
                <a:gd name="T22" fmla="*/ 840 w 5496"/>
                <a:gd name="T23" fmla="*/ 5083 h 5476"/>
                <a:gd name="T24" fmla="*/ 1547 w 5496"/>
                <a:gd name="T25" fmla="*/ 3326 h 5476"/>
                <a:gd name="T26" fmla="*/ 0 w 5496"/>
                <a:gd name="T27" fmla="*/ 3335 h 5476"/>
                <a:gd name="T28" fmla="*/ 1559 w 5496"/>
                <a:gd name="T29" fmla="*/ 2592 h 5476"/>
                <a:gd name="T30" fmla="*/ 88 w 5496"/>
                <a:gd name="T31" fmla="*/ 1617 h 5476"/>
                <a:gd name="T32" fmla="*/ 1392 w 5496"/>
                <a:gd name="T33" fmla="*/ 1876 h 5476"/>
                <a:gd name="T34" fmla="*/ 1006 w 5496"/>
                <a:gd name="T35" fmla="*/ 30 h 5476"/>
                <a:gd name="T36" fmla="*/ 2190 w 5496"/>
                <a:gd name="T37" fmla="*/ 1670 h 5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96" h="5476">
                  <a:moveTo>
                    <a:pt x="2190" y="1670"/>
                  </a:moveTo>
                  <a:lnTo>
                    <a:pt x="2667" y="0"/>
                  </a:lnTo>
                  <a:lnTo>
                    <a:pt x="2938" y="1627"/>
                  </a:lnTo>
                  <a:lnTo>
                    <a:pt x="4196" y="665"/>
                  </a:lnTo>
                  <a:lnTo>
                    <a:pt x="3641" y="2203"/>
                  </a:lnTo>
                  <a:lnTo>
                    <a:pt x="5496" y="1945"/>
                  </a:lnTo>
                  <a:lnTo>
                    <a:pt x="3783" y="2742"/>
                  </a:lnTo>
                  <a:lnTo>
                    <a:pt x="5170" y="4250"/>
                  </a:lnTo>
                  <a:lnTo>
                    <a:pt x="3380" y="3740"/>
                  </a:lnTo>
                  <a:lnTo>
                    <a:pt x="2988" y="5476"/>
                  </a:lnTo>
                  <a:lnTo>
                    <a:pt x="2541" y="3985"/>
                  </a:lnTo>
                  <a:lnTo>
                    <a:pt x="840" y="5083"/>
                  </a:lnTo>
                  <a:lnTo>
                    <a:pt x="1547" y="3326"/>
                  </a:lnTo>
                  <a:lnTo>
                    <a:pt x="0" y="3335"/>
                  </a:lnTo>
                  <a:lnTo>
                    <a:pt x="1559" y="2592"/>
                  </a:lnTo>
                  <a:lnTo>
                    <a:pt x="88" y="1617"/>
                  </a:lnTo>
                  <a:lnTo>
                    <a:pt x="1392" y="1876"/>
                  </a:lnTo>
                  <a:lnTo>
                    <a:pt x="1006" y="30"/>
                  </a:lnTo>
                  <a:lnTo>
                    <a:pt x="2190" y="1670"/>
                  </a:lnTo>
                  <a:close/>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24" name="Freeform 95"/>
            <p:cNvSpPr>
              <a:spLocks noEditPoints="1"/>
            </p:cNvSpPr>
            <p:nvPr/>
          </p:nvSpPr>
          <p:spPr bwMode="auto">
            <a:xfrm>
              <a:off x="2458" y="2129"/>
              <a:ext cx="123" cy="308"/>
            </a:xfrm>
            <a:custGeom>
              <a:avLst/>
              <a:gdLst>
                <a:gd name="T0" fmla="*/ 236 w 367"/>
                <a:gd name="T1" fmla="*/ 1 h 1540"/>
                <a:gd name="T2" fmla="*/ 257 w 367"/>
                <a:gd name="T3" fmla="*/ 7 h 1540"/>
                <a:gd name="T4" fmla="*/ 274 w 367"/>
                <a:gd name="T5" fmla="*/ 22 h 1540"/>
                <a:gd name="T6" fmla="*/ 291 w 367"/>
                <a:gd name="T7" fmla="*/ 43 h 1540"/>
                <a:gd name="T8" fmla="*/ 309 w 367"/>
                <a:gd name="T9" fmla="*/ 84 h 1540"/>
                <a:gd name="T10" fmla="*/ 331 w 367"/>
                <a:gd name="T11" fmla="*/ 169 h 1540"/>
                <a:gd name="T12" fmla="*/ 344 w 367"/>
                <a:gd name="T13" fmla="*/ 268 h 1540"/>
                <a:gd name="T14" fmla="*/ 349 w 367"/>
                <a:gd name="T15" fmla="*/ 383 h 1540"/>
                <a:gd name="T16" fmla="*/ 346 w 367"/>
                <a:gd name="T17" fmla="*/ 480 h 1540"/>
                <a:gd name="T18" fmla="*/ 336 w 367"/>
                <a:gd name="T19" fmla="*/ 566 h 1540"/>
                <a:gd name="T20" fmla="*/ 323 w 367"/>
                <a:gd name="T21" fmla="*/ 634 h 1540"/>
                <a:gd name="T22" fmla="*/ 308 w 367"/>
                <a:gd name="T23" fmla="*/ 676 h 1540"/>
                <a:gd name="T24" fmla="*/ 291 w 367"/>
                <a:gd name="T25" fmla="*/ 711 h 1540"/>
                <a:gd name="T26" fmla="*/ 303 w 367"/>
                <a:gd name="T27" fmla="*/ 744 h 1540"/>
                <a:gd name="T28" fmla="*/ 328 w 367"/>
                <a:gd name="T29" fmla="*/ 792 h 1540"/>
                <a:gd name="T30" fmla="*/ 347 w 367"/>
                <a:gd name="T31" fmla="*/ 858 h 1540"/>
                <a:gd name="T32" fmla="*/ 359 w 367"/>
                <a:gd name="T33" fmla="*/ 938 h 1540"/>
                <a:gd name="T34" fmla="*/ 366 w 367"/>
                <a:gd name="T35" fmla="*/ 1032 h 1540"/>
                <a:gd name="T36" fmla="*/ 367 w 367"/>
                <a:gd name="T37" fmla="*/ 1131 h 1540"/>
                <a:gd name="T38" fmla="*/ 363 w 367"/>
                <a:gd name="T39" fmla="*/ 1216 h 1540"/>
                <a:gd name="T40" fmla="*/ 356 w 367"/>
                <a:gd name="T41" fmla="*/ 1293 h 1540"/>
                <a:gd name="T42" fmla="*/ 344 w 367"/>
                <a:gd name="T43" fmla="*/ 1362 h 1540"/>
                <a:gd name="T44" fmla="*/ 330 w 367"/>
                <a:gd name="T45" fmla="*/ 1422 h 1540"/>
                <a:gd name="T46" fmla="*/ 314 w 367"/>
                <a:gd name="T47" fmla="*/ 1469 h 1540"/>
                <a:gd name="T48" fmla="*/ 299 w 367"/>
                <a:gd name="T49" fmla="*/ 1492 h 1540"/>
                <a:gd name="T50" fmla="*/ 282 w 367"/>
                <a:gd name="T51" fmla="*/ 1510 h 1540"/>
                <a:gd name="T52" fmla="*/ 248 w 367"/>
                <a:gd name="T53" fmla="*/ 1528 h 1540"/>
                <a:gd name="T54" fmla="*/ 212 w 367"/>
                <a:gd name="T55" fmla="*/ 1540 h 1540"/>
                <a:gd name="T56" fmla="*/ 123 w 367"/>
                <a:gd name="T57" fmla="*/ 604 h 1540"/>
                <a:gd name="T58" fmla="*/ 190 w 367"/>
                <a:gd name="T59" fmla="*/ 601 h 1540"/>
                <a:gd name="T60" fmla="*/ 207 w 367"/>
                <a:gd name="T61" fmla="*/ 589 h 1540"/>
                <a:gd name="T62" fmla="*/ 217 w 367"/>
                <a:gd name="T63" fmla="*/ 566 h 1540"/>
                <a:gd name="T64" fmla="*/ 224 w 367"/>
                <a:gd name="T65" fmla="*/ 532 h 1540"/>
                <a:gd name="T66" fmla="*/ 228 w 367"/>
                <a:gd name="T67" fmla="*/ 455 h 1540"/>
                <a:gd name="T68" fmla="*/ 222 w 367"/>
                <a:gd name="T69" fmla="*/ 371 h 1540"/>
                <a:gd name="T70" fmla="*/ 211 w 367"/>
                <a:gd name="T71" fmla="*/ 334 h 1540"/>
                <a:gd name="T72" fmla="*/ 196 w 367"/>
                <a:gd name="T73" fmla="*/ 317 h 1540"/>
                <a:gd name="T74" fmla="*/ 178 w 367"/>
                <a:gd name="T75" fmla="*/ 312 h 1540"/>
                <a:gd name="T76" fmla="*/ 123 w 367"/>
                <a:gd name="T77" fmla="*/ 1209 h 1540"/>
                <a:gd name="T78" fmla="*/ 201 w 367"/>
                <a:gd name="T79" fmla="*/ 1206 h 1540"/>
                <a:gd name="T80" fmla="*/ 219 w 367"/>
                <a:gd name="T81" fmla="*/ 1192 h 1540"/>
                <a:gd name="T82" fmla="*/ 231 w 367"/>
                <a:gd name="T83" fmla="*/ 1165 h 1540"/>
                <a:gd name="T84" fmla="*/ 238 w 367"/>
                <a:gd name="T85" fmla="*/ 1129 h 1540"/>
                <a:gd name="T86" fmla="*/ 244 w 367"/>
                <a:gd name="T87" fmla="*/ 1049 h 1540"/>
                <a:gd name="T88" fmla="*/ 240 w 367"/>
                <a:gd name="T89" fmla="*/ 974 h 1540"/>
                <a:gd name="T90" fmla="*/ 231 w 367"/>
                <a:gd name="T91" fmla="*/ 939 h 1540"/>
                <a:gd name="T92" fmla="*/ 219 w 367"/>
                <a:gd name="T93" fmla="*/ 913 h 1540"/>
                <a:gd name="T94" fmla="*/ 201 w 367"/>
                <a:gd name="T95" fmla="*/ 900 h 1540"/>
                <a:gd name="T96" fmla="*/ 123 w 367"/>
                <a:gd name="T97" fmla="*/ 896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7" h="1540">
                  <a:moveTo>
                    <a:pt x="0" y="0"/>
                  </a:moveTo>
                  <a:lnTo>
                    <a:pt x="229" y="0"/>
                  </a:lnTo>
                  <a:lnTo>
                    <a:pt x="236" y="1"/>
                  </a:lnTo>
                  <a:lnTo>
                    <a:pt x="244" y="2"/>
                  </a:lnTo>
                  <a:lnTo>
                    <a:pt x="250" y="5"/>
                  </a:lnTo>
                  <a:lnTo>
                    <a:pt x="257" y="7"/>
                  </a:lnTo>
                  <a:lnTo>
                    <a:pt x="263" y="11"/>
                  </a:lnTo>
                  <a:lnTo>
                    <a:pt x="269" y="15"/>
                  </a:lnTo>
                  <a:lnTo>
                    <a:pt x="274" y="22"/>
                  </a:lnTo>
                  <a:lnTo>
                    <a:pt x="281" y="28"/>
                  </a:lnTo>
                  <a:lnTo>
                    <a:pt x="286" y="35"/>
                  </a:lnTo>
                  <a:lnTo>
                    <a:pt x="291" y="43"/>
                  </a:lnTo>
                  <a:lnTo>
                    <a:pt x="296" y="52"/>
                  </a:lnTo>
                  <a:lnTo>
                    <a:pt x="301" y="63"/>
                  </a:lnTo>
                  <a:lnTo>
                    <a:pt x="309" y="84"/>
                  </a:lnTo>
                  <a:lnTo>
                    <a:pt x="318" y="111"/>
                  </a:lnTo>
                  <a:lnTo>
                    <a:pt x="325" y="139"/>
                  </a:lnTo>
                  <a:lnTo>
                    <a:pt x="331" y="169"/>
                  </a:lnTo>
                  <a:lnTo>
                    <a:pt x="336" y="201"/>
                  </a:lnTo>
                  <a:lnTo>
                    <a:pt x="341" y="235"/>
                  </a:lnTo>
                  <a:lnTo>
                    <a:pt x="344" y="268"/>
                  </a:lnTo>
                  <a:lnTo>
                    <a:pt x="347" y="306"/>
                  </a:lnTo>
                  <a:lnTo>
                    <a:pt x="349" y="343"/>
                  </a:lnTo>
                  <a:lnTo>
                    <a:pt x="349" y="383"/>
                  </a:lnTo>
                  <a:lnTo>
                    <a:pt x="349" y="417"/>
                  </a:lnTo>
                  <a:lnTo>
                    <a:pt x="348" y="449"/>
                  </a:lnTo>
                  <a:lnTo>
                    <a:pt x="346" y="480"/>
                  </a:lnTo>
                  <a:lnTo>
                    <a:pt x="343" y="510"/>
                  </a:lnTo>
                  <a:lnTo>
                    <a:pt x="340" y="539"/>
                  </a:lnTo>
                  <a:lnTo>
                    <a:pt x="336" y="566"/>
                  </a:lnTo>
                  <a:lnTo>
                    <a:pt x="332" y="593"/>
                  </a:lnTo>
                  <a:lnTo>
                    <a:pt x="327" y="618"/>
                  </a:lnTo>
                  <a:lnTo>
                    <a:pt x="323" y="634"/>
                  </a:lnTo>
                  <a:lnTo>
                    <a:pt x="319" y="648"/>
                  </a:lnTo>
                  <a:lnTo>
                    <a:pt x="314" y="663"/>
                  </a:lnTo>
                  <a:lnTo>
                    <a:pt x="308" y="676"/>
                  </a:lnTo>
                  <a:lnTo>
                    <a:pt x="303" y="688"/>
                  </a:lnTo>
                  <a:lnTo>
                    <a:pt x="297" y="700"/>
                  </a:lnTo>
                  <a:lnTo>
                    <a:pt x="291" y="711"/>
                  </a:lnTo>
                  <a:lnTo>
                    <a:pt x="284" y="721"/>
                  </a:lnTo>
                  <a:lnTo>
                    <a:pt x="294" y="732"/>
                  </a:lnTo>
                  <a:lnTo>
                    <a:pt x="303" y="744"/>
                  </a:lnTo>
                  <a:lnTo>
                    <a:pt x="313" y="759"/>
                  </a:lnTo>
                  <a:lnTo>
                    <a:pt x="321" y="775"/>
                  </a:lnTo>
                  <a:lnTo>
                    <a:pt x="328" y="792"/>
                  </a:lnTo>
                  <a:lnTo>
                    <a:pt x="335" y="813"/>
                  </a:lnTo>
                  <a:lnTo>
                    <a:pt x="341" y="835"/>
                  </a:lnTo>
                  <a:lnTo>
                    <a:pt x="347" y="858"/>
                  </a:lnTo>
                  <a:lnTo>
                    <a:pt x="352" y="883"/>
                  </a:lnTo>
                  <a:lnTo>
                    <a:pt x="356" y="910"/>
                  </a:lnTo>
                  <a:lnTo>
                    <a:pt x="359" y="938"/>
                  </a:lnTo>
                  <a:lnTo>
                    <a:pt x="362" y="968"/>
                  </a:lnTo>
                  <a:lnTo>
                    <a:pt x="364" y="998"/>
                  </a:lnTo>
                  <a:lnTo>
                    <a:pt x="366" y="1032"/>
                  </a:lnTo>
                  <a:lnTo>
                    <a:pt x="367" y="1066"/>
                  </a:lnTo>
                  <a:lnTo>
                    <a:pt x="367" y="1102"/>
                  </a:lnTo>
                  <a:lnTo>
                    <a:pt x="367" y="1131"/>
                  </a:lnTo>
                  <a:lnTo>
                    <a:pt x="366" y="1160"/>
                  </a:lnTo>
                  <a:lnTo>
                    <a:pt x="365" y="1188"/>
                  </a:lnTo>
                  <a:lnTo>
                    <a:pt x="363" y="1216"/>
                  </a:lnTo>
                  <a:lnTo>
                    <a:pt x="361" y="1243"/>
                  </a:lnTo>
                  <a:lnTo>
                    <a:pt x="359" y="1268"/>
                  </a:lnTo>
                  <a:lnTo>
                    <a:pt x="356" y="1293"/>
                  </a:lnTo>
                  <a:lnTo>
                    <a:pt x="353" y="1318"/>
                  </a:lnTo>
                  <a:lnTo>
                    <a:pt x="349" y="1341"/>
                  </a:lnTo>
                  <a:lnTo>
                    <a:pt x="344" y="1362"/>
                  </a:lnTo>
                  <a:lnTo>
                    <a:pt x="340" y="1383"/>
                  </a:lnTo>
                  <a:lnTo>
                    <a:pt x="335" y="1402"/>
                  </a:lnTo>
                  <a:lnTo>
                    <a:pt x="330" y="1422"/>
                  </a:lnTo>
                  <a:lnTo>
                    <a:pt x="325" y="1439"/>
                  </a:lnTo>
                  <a:lnTo>
                    <a:pt x="320" y="1454"/>
                  </a:lnTo>
                  <a:lnTo>
                    <a:pt x="314" y="1469"/>
                  </a:lnTo>
                  <a:lnTo>
                    <a:pt x="309" y="1477"/>
                  </a:lnTo>
                  <a:lnTo>
                    <a:pt x="304" y="1485"/>
                  </a:lnTo>
                  <a:lnTo>
                    <a:pt x="299" y="1492"/>
                  </a:lnTo>
                  <a:lnTo>
                    <a:pt x="294" y="1498"/>
                  </a:lnTo>
                  <a:lnTo>
                    <a:pt x="288" y="1504"/>
                  </a:lnTo>
                  <a:lnTo>
                    <a:pt x="282" y="1510"/>
                  </a:lnTo>
                  <a:lnTo>
                    <a:pt x="274" y="1515"/>
                  </a:lnTo>
                  <a:lnTo>
                    <a:pt x="266" y="1519"/>
                  </a:lnTo>
                  <a:lnTo>
                    <a:pt x="248" y="1528"/>
                  </a:lnTo>
                  <a:lnTo>
                    <a:pt x="232" y="1534"/>
                  </a:lnTo>
                  <a:lnTo>
                    <a:pt x="220" y="1539"/>
                  </a:lnTo>
                  <a:lnTo>
                    <a:pt x="212" y="1540"/>
                  </a:lnTo>
                  <a:lnTo>
                    <a:pt x="0" y="1540"/>
                  </a:lnTo>
                  <a:lnTo>
                    <a:pt x="0" y="0"/>
                  </a:lnTo>
                  <a:close/>
                  <a:moveTo>
                    <a:pt x="123" y="604"/>
                  </a:moveTo>
                  <a:lnTo>
                    <a:pt x="177" y="604"/>
                  </a:lnTo>
                  <a:lnTo>
                    <a:pt x="184" y="604"/>
                  </a:lnTo>
                  <a:lnTo>
                    <a:pt x="190" y="601"/>
                  </a:lnTo>
                  <a:lnTo>
                    <a:pt x="196" y="599"/>
                  </a:lnTo>
                  <a:lnTo>
                    <a:pt x="201" y="595"/>
                  </a:lnTo>
                  <a:lnTo>
                    <a:pt x="207" y="589"/>
                  </a:lnTo>
                  <a:lnTo>
                    <a:pt x="211" y="583"/>
                  </a:lnTo>
                  <a:lnTo>
                    <a:pt x="214" y="575"/>
                  </a:lnTo>
                  <a:lnTo>
                    <a:pt x="217" y="566"/>
                  </a:lnTo>
                  <a:lnTo>
                    <a:pt x="220" y="555"/>
                  </a:lnTo>
                  <a:lnTo>
                    <a:pt x="222" y="544"/>
                  </a:lnTo>
                  <a:lnTo>
                    <a:pt x="224" y="532"/>
                  </a:lnTo>
                  <a:lnTo>
                    <a:pt x="225" y="519"/>
                  </a:lnTo>
                  <a:lnTo>
                    <a:pt x="227" y="489"/>
                  </a:lnTo>
                  <a:lnTo>
                    <a:pt x="228" y="455"/>
                  </a:lnTo>
                  <a:lnTo>
                    <a:pt x="227" y="423"/>
                  </a:lnTo>
                  <a:lnTo>
                    <a:pt x="225" y="395"/>
                  </a:lnTo>
                  <a:lnTo>
                    <a:pt x="222" y="371"/>
                  </a:lnTo>
                  <a:lnTo>
                    <a:pt x="217" y="350"/>
                  </a:lnTo>
                  <a:lnTo>
                    <a:pt x="214" y="341"/>
                  </a:lnTo>
                  <a:lnTo>
                    <a:pt x="211" y="334"/>
                  </a:lnTo>
                  <a:lnTo>
                    <a:pt x="207" y="327"/>
                  </a:lnTo>
                  <a:lnTo>
                    <a:pt x="201" y="322"/>
                  </a:lnTo>
                  <a:lnTo>
                    <a:pt x="196" y="317"/>
                  </a:lnTo>
                  <a:lnTo>
                    <a:pt x="191" y="314"/>
                  </a:lnTo>
                  <a:lnTo>
                    <a:pt x="185" y="313"/>
                  </a:lnTo>
                  <a:lnTo>
                    <a:pt x="178" y="312"/>
                  </a:lnTo>
                  <a:lnTo>
                    <a:pt x="123" y="312"/>
                  </a:lnTo>
                  <a:lnTo>
                    <a:pt x="123" y="604"/>
                  </a:lnTo>
                  <a:close/>
                  <a:moveTo>
                    <a:pt x="123" y="1209"/>
                  </a:moveTo>
                  <a:lnTo>
                    <a:pt x="186" y="1209"/>
                  </a:lnTo>
                  <a:lnTo>
                    <a:pt x="194" y="1209"/>
                  </a:lnTo>
                  <a:lnTo>
                    <a:pt x="201" y="1206"/>
                  </a:lnTo>
                  <a:lnTo>
                    <a:pt x="208" y="1203"/>
                  </a:lnTo>
                  <a:lnTo>
                    <a:pt x="214" y="1198"/>
                  </a:lnTo>
                  <a:lnTo>
                    <a:pt x="219" y="1192"/>
                  </a:lnTo>
                  <a:lnTo>
                    <a:pt x="223" y="1185"/>
                  </a:lnTo>
                  <a:lnTo>
                    <a:pt x="227" y="1176"/>
                  </a:lnTo>
                  <a:lnTo>
                    <a:pt x="231" y="1165"/>
                  </a:lnTo>
                  <a:lnTo>
                    <a:pt x="234" y="1154"/>
                  </a:lnTo>
                  <a:lnTo>
                    <a:pt x="236" y="1142"/>
                  </a:lnTo>
                  <a:lnTo>
                    <a:pt x="238" y="1129"/>
                  </a:lnTo>
                  <a:lnTo>
                    <a:pt x="241" y="1114"/>
                  </a:lnTo>
                  <a:lnTo>
                    <a:pt x="244" y="1083"/>
                  </a:lnTo>
                  <a:lnTo>
                    <a:pt x="244" y="1049"/>
                  </a:lnTo>
                  <a:lnTo>
                    <a:pt x="244" y="1016"/>
                  </a:lnTo>
                  <a:lnTo>
                    <a:pt x="241" y="987"/>
                  </a:lnTo>
                  <a:lnTo>
                    <a:pt x="240" y="974"/>
                  </a:lnTo>
                  <a:lnTo>
                    <a:pt x="236" y="961"/>
                  </a:lnTo>
                  <a:lnTo>
                    <a:pt x="234" y="950"/>
                  </a:lnTo>
                  <a:lnTo>
                    <a:pt x="231" y="939"/>
                  </a:lnTo>
                  <a:lnTo>
                    <a:pt x="227" y="929"/>
                  </a:lnTo>
                  <a:lnTo>
                    <a:pt x="223" y="921"/>
                  </a:lnTo>
                  <a:lnTo>
                    <a:pt x="219" y="913"/>
                  </a:lnTo>
                  <a:lnTo>
                    <a:pt x="214" y="907"/>
                  </a:lnTo>
                  <a:lnTo>
                    <a:pt x="208" y="903"/>
                  </a:lnTo>
                  <a:lnTo>
                    <a:pt x="201" y="900"/>
                  </a:lnTo>
                  <a:lnTo>
                    <a:pt x="194" y="898"/>
                  </a:lnTo>
                  <a:lnTo>
                    <a:pt x="186" y="896"/>
                  </a:lnTo>
                  <a:lnTo>
                    <a:pt x="123" y="896"/>
                  </a:lnTo>
                  <a:lnTo>
                    <a:pt x="123" y="1209"/>
                  </a:lnTo>
                  <a:close/>
                </a:path>
              </a:pathLst>
            </a:custGeom>
            <a:solidFill>
              <a:srgbClr val="DA2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5" name="Freeform 96"/>
            <p:cNvSpPr>
              <a:spLocks noEditPoints="1"/>
            </p:cNvSpPr>
            <p:nvPr/>
          </p:nvSpPr>
          <p:spPr bwMode="auto">
            <a:xfrm>
              <a:off x="2586" y="2129"/>
              <a:ext cx="144" cy="308"/>
            </a:xfrm>
            <a:custGeom>
              <a:avLst/>
              <a:gdLst>
                <a:gd name="T0" fmla="*/ 285 w 432"/>
                <a:gd name="T1" fmla="*/ 1286 h 1540"/>
                <a:gd name="T2" fmla="*/ 145 w 432"/>
                <a:gd name="T3" fmla="*/ 1286 h 1540"/>
                <a:gd name="T4" fmla="*/ 125 w 432"/>
                <a:gd name="T5" fmla="*/ 1540 h 1540"/>
                <a:gd name="T6" fmla="*/ 0 w 432"/>
                <a:gd name="T7" fmla="*/ 1540 h 1540"/>
                <a:gd name="T8" fmla="*/ 149 w 432"/>
                <a:gd name="T9" fmla="*/ 0 h 1540"/>
                <a:gd name="T10" fmla="*/ 283 w 432"/>
                <a:gd name="T11" fmla="*/ 0 h 1540"/>
                <a:gd name="T12" fmla="*/ 432 w 432"/>
                <a:gd name="T13" fmla="*/ 1540 h 1540"/>
                <a:gd name="T14" fmla="*/ 303 w 432"/>
                <a:gd name="T15" fmla="*/ 1540 h 1540"/>
                <a:gd name="T16" fmla="*/ 285 w 432"/>
                <a:gd name="T17" fmla="*/ 1286 h 1540"/>
                <a:gd name="T18" fmla="*/ 259 w 432"/>
                <a:gd name="T19" fmla="*/ 952 h 1540"/>
                <a:gd name="T20" fmla="*/ 215 w 432"/>
                <a:gd name="T21" fmla="*/ 399 h 1540"/>
                <a:gd name="T22" fmla="*/ 170 w 432"/>
                <a:gd name="T23" fmla="*/ 952 h 1540"/>
                <a:gd name="T24" fmla="*/ 259 w 432"/>
                <a:gd name="T25" fmla="*/ 952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 h="1540">
                  <a:moveTo>
                    <a:pt x="285" y="1286"/>
                  </a:moveTo>
                  <a:lnTo>
                    <a:pt x="145" y="1286"/>
                  </a:lnTo>
                  <a:lnTo>
                    <a:pt x="125" y="1540"/>
                  </a:lnTo>
                  <a:lnTo>
                    <a:pt x="0" y="1540"/>
                  </a:lnTo>
                  <a:lnTo>
                    <a:pt x="149" y="0"/>
                  </a:lnTo>
                  <a:lnTo>
                    <a:pt x="283" y="0"/>
                  </a:lnTo>
                  <a:lnTo>
                    <a:pt x="432" y="1540"/>
                  </a:lnTo>
                  <a:lnTo>
                    <a:pt x="303" y="1540"/>
                  </a:lnTo>
                  <a:lnTo>
                    <a:pt x="285" y="1286"/>
                  </a:lnTo>
                  <a:close/>
                  <a:moveTo>
                    <a:pt x="259" y="952"/>
                  </a:moveTo>
                  <a:lnTo>
                    <a:pt x="215" y="399"/>
                  </a:lnTo>
                  <a:lnTo>
                    <a:pt x="170" y="952"/>
                  </a:lnTo>
                  <a:lnTo>
                    <a:pt x="259" y="952"/>
                  </a:lnTo>
                  <a:close/>
                </a:path>
              </a:pathLst>
            </a:custGeom>
            <a:solidFill>
              <a:srgbClr val="DA2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6" name="Freeform 97"/>
            <p:cNvSpPr>
              <a:spLocks/>
            </p:cNvSpPr>
            <p:nvPr/>
          </p:nvSpPr>
          <p:spPr bwMode="auto">
            <a:xfrm>
              <a:off x="2743" y="2129"/>
              <a:ext cx="127" cy="308"/>
            </a:xfrm>
            <a:custGeom>
              <a:avLst/>
              <a:gdLst>
                <a:gd name="T0" fmla="*/ 0 w 380"/>
                <a:gd name="T1" fmla="*/ 0 h 1540"/>
                <a:gd name="T2" fmla="*/ 115 w 380"/>
                <a:gd name="T3" fmla="*/ 0 h 1540"/>
                <a:gd name="T4" fmla="*/ 264 w 380"/>
                <a:gd name="T5" fmla="*/ 852 h 1540"/>
                <a:gd name="T6" fmla="*/ 264 w 380"/>
                <a:gd name="T7" fmla="*/ 0 h 1540"/>
                <a:gd name="T8" fmla="*/ 380 w 380"/>
                <a:gd name="T9" fmla="*/ 0 h 1540"/>
                <a:gd name="T10" fmla="*/ 380 w 380"/>
                <a:gd name="T11" fmla="*/ 1540 h 1540"/>
                <a:gd name="T12" fmla="*/ 264 w 380"/>
                <a:gd name="T13" fmla="*/ 1540 h 1540"/>
                <a:gd name="T14" fmla="*/ 115 w 380"/>
                <a:gd name="T15" fmla="*/ 694 h 1540"/>
                <a:gd name="T16" fmla="*/ 115 w 380"/>
                <a:gd name="T17" fmla="*/ 1540 h 1540"/>
                <a:gd name="T18" fmla="*/ 0 w 380"/>
                <a:gd name="T19" fmla="*/ 1540 h 1540"/>
                <a:gd name="T20" fmla="*/ 0 w 380"/>
                <a:gd name="T21" fmla="*/ 0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 h="1540">
                  <a:moveTo>
                    <a:pt x="0" y="0"/>
                  </a:moveTo>
                  <a:lnTo>
                    <a:pt x="115" y="0"/>
                  </a:lnTo>
                  <a:lnTo>
                    <a:pt x="264" y="852"/>
                  </a:lnTo>
                  <a:lnTo>
                    <a:pt x="264" y="0"/>
                  </a:lnTo>
                  <a:lnTo>
                    <a:pt x="380" y="0"/>
                  </a:lnTo>
                  <a:lnTo>
                    <a:pt x="380" y="1540"/>
                  </a:lnTo>
                  <a:lnTo>
                    <a:pt x="264" y="1540"/>
                  </a:lnTo>
                  <a:lnTo>
                    <a:pt x="115" y="694"/>
                  </a:lnTo>
                  <a:lnTo>
                    <a:pt x="115" y="1540"/>
                  </a:lnTo>
                  <a:lnTo>
                    <a:pt x="0" y="1540"/>
                  </a:lnTo>
                  <a:lnTo>
                    <a:pt x="0" y="0"/>
                  </a:lnTo>
                  <a:close/>
                </a:path>
              </a:pathLst>
            </a:custGeom>
            <a:solidFill>
              <a:srgbClr val="DA2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7" name="Freeform 98"/>
            <p:cNvSpPr>
              <a:spLocks/>
            </p:cNvSpPr>
            <p:nvPr/>
          </p:nvSpPr>
          <p:spPr bwMode="auto">
            <a:xfrm>
              <a:off x="2892" y="2124"/>
              <a:ext cx="135" cy="318"/>
            </a:xfrm>
            <a:custGeom>
              <a:avLst/>
              <a:gdLst>
                <a:gd name="T0" fmla="*/ 404 w 404"/>
                <a:gd name="T1" fmla="*/ 688 h 1592"/>
                <a:gd name="T2" fmla="*/ 377 w 404"/>
                <a:gd name="T3" fmla="*/ 1410 h 1592"/>
                <a:gd name="T4" fmla="*/ 341 w 404"/>
                <a:gd name="T5" fmla="*/ 1488 h 1592"/>
                <a:gd name="T6" fmla="*/ 307 w 404"/>
                <a:gd name="T7" fmla="*/ 1540 h 1592"/>
                <a:gd name="T8" fmla="*/ 274 w 404"/>
                <a:gd name="T9" fmla="*/ 1572 h 1592"/>
                <a:gd name="T10" fmla="*/ 236 w 404"/>
                <a:gd name="T11" fmla="*/ 1589 h 1592"/>
                <a:gd name="T12" fmla="*/ 199 w 404"/>
                <a:gd name="T13" fmla="*/ 1592 h 1592"/>
                <a:gd name="T14" fmla="*/ 175 w 404"/>
                <a:gd name="T15" fmla="*/ 1586 h 1592"/>
                <a:gd name="T16" fmla="*/ 151 w 404"/>
                <a:gd name="T17" fmla="*/ 1574 h 1592"/>
                <a:gd name="T18" fmla="*/ 130 w 404"/>
                <a:gd name="T19" fmla="*/ 1555 h 1592"/>
                <a:gd name="T20" fmla="*/ 111 w 404"/>
                <a:gd name="T21" fmla="*/ 1530 h 1592"/>
                <a:gd name="T22" fmla="*/ 93 w 404"/>
                <a:gd name="T23" fmla="*/ 1499 h 1592"/>
                <a:gd name="T24" fmla="*/ 62 w 404"/>
                <a:gd name="T25" fmla="*/ 1416 h 1592"/>
                <a:gd name="T26" fmla="*/ 38 w 404"/>
                <a:gd name="T27" fmla="*/ 1307 h 1592"/>
                <a:gd name="T28" fmla="*/ 18 w 404"/>
                <a:gd name="T29" fmla="*/ 1173 h 1592"/>
                <a:gd name="T30" fmla="*/ 6 w 404"/>
                <a:gd name="T31" fmla="*/ 1022 h 1592"/>
                <a:gd name="T32" fmla="*/ 0 w 404"/>
                <a:gd name="T33" fmla="*/ 855 h 1592"/>
                <a:gd name="T34" fmla="*/ 1 w 404"/>
                <a:gd name="T35" fmla="*/ 674 h 1592"/>
                <a:gd name="T36" fmla="*/ 10 w 404"/>
                <a:gd name="T37" fmla="*/ 506 h 1592"/>
                <a:gd name="T38" fmla="*/ 26 w 404"/>
                <a:gd name="T39" fmla="*/ 357 h 1592"/>
                <a:gd name="T40" fmla="*/ 50 w 404"/>
                <a:gd name="T41" fmla="*/ 230 h 1592"/>
                <a:gd name="T42" fmla="*/ 81 w 404"/>
                <a:gd name="T43" fmla="*/ 129 h 1592"/>
                <a:gd name="T44" fmla="*/ 115 w 404"/>
                <a:gd name="T45" fmla="*/ 57 h 1592"/>
                <a:gd name="T46" fmla="*/ 139 w 404"/>
                <a:gd name="T47" fmla="*/ 29 h 1592"/>
                <a:gd name="T48" fmla="*/ 159 w 404"/>
                <a:gd name="T49" fmla="*/ 14 h 1592"/>
                <a:gd name="T50" fmla="*/ 181 w 404"/>
                <a:gd name="T51" fmla="*/ 5 h 1592"/>
                <a:gd name="T52" fmla="*/ 229 w 404"/>
                <a:gd name="T53" fmla="*/ 0 h 1592"/>
                <a:gd name="T54" fmla="*/ 271 w 404"/>
                <a:gd name="T55" fmla="*/ 11 h 1592"/>
                <a:gd name="T56" fmla="*/ 303 w 404"/>
                <a:gd name="T57" fmla="*/ 35 h 1592"/>
                <a:gd name="T58" fmla="*/ 328 w 404"/>
                <a:gd name="T59" fmla="*/ 73 h 1592"/>
                <a:gd name="T60" fmla="*/ 348 w 404"/>
                <a:gd name="T61" fmla="*/ 124 h 1592"/>
                <a:gd name="T62" fmla="*/ 366 w 404"/>
                <a:gd name="T63" fmla="*/ 189 h 1592"/>
                <a:gd name="T64" fmla="*/ 380 w 404"/>
                <a:gd name="T65" fmla="*/ 270 h 1592"/>
                <a:gd name="T66" fmla="*/ 393 w 404"/>
                <a:gd name="T67" fmla="*/ 365 h 1592"/>
                <a:gd name="T68" fmla="*/ 281 w 404"/>
                <a:gd name="T69" fmla="*/ 517 h 1592"/>
                <a:gd name="T70" fmla="*/ 267 w 404"/>
                <a:gd name="T71" fmla="*/ 425 h 1592"/>
                <a:gd name="T72" fmla="*/ 255 w 404"/>
                <a:gd name="T73" fmla="*/ 384 h 1592"/>
                <a:gd name="T74" fmla="*/ 240 w 404"/>
                <a:gd name="T75" fmla="*/ 356 h 1592"/>
                <a:gd name="T76" fmla="*/ 224 w 404"/>
                <a:gd name="T77" fmla="*/ 340 h 1592"/>
                <a:gd name="T78" fmla="*/ 205 w 404"/>
                <a:gd name="T79" fmla="*/ 338 h 1592"/>
                <a:gd name="T80" fmla="*/ 192 w 404"/>
                <a:gd name="T81" fmla="*/ 345 h 1592"/>
                <a:gd name="T82" fmla="*/ 179 w 404"/>
                <a:gd name="T83" fmla="*/ 359 h 1592"/>
                <a:gd name="T84" fmla="*/ 159 w 404"/>
                <a:gd name="T85" fmla="*/ 400 h 1592"/>
                <a:gd name="T86" fmla="*/ 141 w 404"/>
                <a:gd name="T87" fmla="*/ 476 h 1592"/>
                <a:gd name="T88" fmla="*/ 128 w 404"/>
                <a:gd name="T89" fmla="*/ 587 h 1592"/>
                <a:gd name="T90" fmla="*/ 123 w 404"/>
                <a:gd name="T91" fmla="*/ 734 h 1592"/>
                <a:gd name="T92" fmla="*/ 124 w 404"/>
                <a:gd name="T93" fmla="*/ 907 h 1592"/>
                <a:gd name="T94" fmla="*/ 132 w 404"/>
                <a:gd name="T95" fmla="*/ 1047 h 1592"/>
                <a:gd name="T96" fmla="*/ 147 w 404"/>
                <a:gd name="T97" fmla="*/ 1148 h 1592"/>
                <a:gd name="T98" fmla="*/ 167 w 404"/>
                <a:gd name="T99" fmla="*/ 1213 h 1592"/>
                <a:gd name="T100" fmla="*/ 185 w 404"/>
                <a:gd name="T101" fmla="*/ 1240 h 1592"/>
                <a:gd name="T102" fmla="*/ 198 w 404"/>
                <a:gd name="T103" fmla="*/ 1252 h 1592"/>
                <a:gd name="T104" fmla="*/ 215 w 404"/>
                <a:gd name="T105" fmla="*/ 1255 h 1592"/>
                <a:gd name="T106" fmla="*/ 229 w 404"/>
                <a:gd name="T107" fmla="*/ 1252 h 1592"/>
                <a:gd name="T108" fmla="*/ 245 w 404"/>
                <a:gd name="T109" fmla="*/ 1242 h 1592"/>
                <a:gd name="T110" fmla="*/ 263 w 404"/>
                <a:gd name="T111" fmla="*/ 1218 h 1592"/>
                <a:gd name="T112" fmla="*/ 296 w 404"/>
                <a:gd name="T113" fmla="*/ 1154 h 1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1592">
                  <a:moveTo>
                    <a:pt x="215" y="1008"/>
                  </a:moveTo>
                  <a:lnTo>
                    <a:pt x="215" y="688"/>
                  </a:lnTo>
                  <a:lnTo>
                    <a:pt x="404" y="688"/>
                  </a:lnTo>
                  <a:lnTo>
                    <a:pt x="404" y="1345"/>
                  </a:lnTo>
                  <a:lnTo>
                    <a:pt x="391" y="1379"/>
                  </a:lnTo>
                  <a:lnTo>
                    <a:pt x="377" y="1410"/>
                  </a:lnTo>
                  <a:lnTo>
                    <a:pt x="365" y="1439"/>
                  </a:lnTo>
                  <a:lnTo>
                    <a:pt x="353" y="1465"/>
                  </a:lnTo>
                  <a:lnTo>
                    <a:pt x="341" y="1488"/>
                  </a:lnTo>
                  <a:lnTo>
                    <a:pt x="329" y="1508"/>
                  </a:lnTo>
                  <a:lnTo>
                    <a:pt x="319" y="1525"/>
                  </a:lnTo>
                  <a:lnTo>
                    <a:pt x="307" y="1540"/>
                  </a:lnTo>
                  <a:lnTo>
                    <a:pt x="297" y="1552"/>
                  </a:lnTo>
                  <a:lnTo>
                    <a:pt x="286" y="1563"/>
                  </a:lnTo>
                  <a:lnTo>
                    <a:pt x="274" y="1572"/>
                  </a:lnTo>
                  <a:lnTo>
                    <a:pt x="262" y="1580"/>
                  </a:lnTo>
                  <a:lnTo>
                    <a:pt x="249" y="1584"/>
                  </a:lnTo>
                  <a:lnTo>
                    <a:pt x="236" y="1589"/>
                  </a:lnTo>
                  <a:lnTo>
                    <a:pt x="222" y="1592"/>
                  </a:lnTo>
                  <a:lnTo>
                    <a:pt x="209" y="1592"/>
                  </a:lnTo>
                  <a:lnTo>
                    <a:pt x="199" y="1592"/>
                  </a:lnTo>
                  <a:lnTo>
                    <a:pt x="191" y="1591"/>
                  </a:lnTo>
                  <a:lnTo>
                    <a:pt x="183" y="1589"/>
                  </a:lnTo>
                  <a:lnTo>
                    <a:pt x="175" y="1586"/>
                  </a:lnTo>
                  <a:lnTo>
                    <a:pt x="166" y="1583"/>
                  </a:lnTo>
                  <a:lnTo>
                    <a:pt x="159" y="1578"/>
                  </a:lnTo>
                  <a:lnTo>
                    <a:pt x="151" y="1574"/>
                  </a:lnTo>
                  <a:lnTo>
                    <a:pt x="144" y="1569"/>
                  </a:lnTo>
                  <a:lnTo>
                    <a:pt x="138" y="1563"/>
                  </a:lnTo>
                  <a:lnTo>
                    <a:pt x="130" y="1555"/>
                  </a:lnTo>
                  <a:lnTo>
                    <a:pt x="123" y="1548"/>
                  </a:lnTo>
                  <a:lnTo>
                    <a:pt x="117" y="1540"/>
                  </a:lnTo>
                  <a:lnTo>
                    <a:pt x="111" y="1530"/>
                  </a:lnTo>
                  <a:lnTo>
                    <a:pt x="105" y="1520"/>
                  </a:lnTo>
                  <a:lnTo>
                    <a:pt x="98" y="1509"/>
                  </a:lnTo>
                  <a:lnTo>
                    <a:pt x="93" y="1499"/>
                  </a:lnTo>
                  <a:lnTo>
                    <a:pt x="82" y="1474"/>
                  </a:lnTo>
                  <a:lnTo>
                    <a:pt x="72" y="1446"/>
                  </a:lnTo>
                  <a:lnTo>
                    <a:pt x="62" y="1416"/>
                  </a:lnTo>
                  <a:lnTo>
                    <a:pt x="53" y="1382"/>
                  </a:lnTo>
                  <a:lnTo>
                    <a:pt x="45" y="1346"/>
                  </a:lnTo>
                  <a:lnTo>
                    <a:pt x="38" y="1307"/>
                  </a:lnTo>
                  <a:lnTo>
                    <a:pt x="30" y="1265"/>
                  </a:lnTo>
                  <a:lnTo>
                    <a:pt x="24" y="1220"/>
                  </a:lnTo>
                  <a:lnTo>
                    <a:pt x="18" y="1173"/>
                  </a:lnTo>
                  <a:lnTo>
                    <a:pt x="13" y="1125"/>
                  </a:lnTo>
                  <a:lnTo>
                    <a:pt x="9" y="1074"/>
                  </a:lnTo>
                  <a:lnTo>
                    <a:pt x="6" y="1022"/>
                  </a:lnTo>
                  <a:lnTo>
                    <a:pt x="3" y="968"/>
                  </a:lnTo>
                  <a:lnTo>
                    <a:pt x="1" y="913"/>
                  </a:lnTo>
                  <a:lnTo>
                    <a:pt x="0" y="855"/>
                  </a:lnTo>
                  <a:lnTo>
                    <a:pt x="0" y="797"/>
                  </a:lnTo>
                  <a:lnTo>
                    <a:pt x="0" y="734"/>
                  </a:lnTo>
                  <a:lnTo>
                    <a:pt x="1" y="674"/>
                  </a:lnTo>
                  <a:lnTo>
                    <a:pt x="3" y="616"/>
                  </a:lnTo>
                  <a:lnTo>
                    <a:pt x="6" y="561"/>
                  </a:lnTo>
                  <a:lnTo>
                    <a:pt x="10" y="506"/>
                  </a:lnTo>
                  <a:lnTo>
                    <a:pt x="14" y="455"/>
                  </a:lnTo>
                  <a:lnTo>
                    <a:pt x="20" y="405"/>
                  </a:lnTo>
                  <a:lnTo>
                    <a:pt x="26" y="357"/>
                  </a:lnTo>
                  <a:lnTo>
                    <a:pt x="34" y="313"/>
                  </a:lnTo>
                  <a:lnTo>
                    <a:pt x="41" y="270"/>
                  </a:lnTo>
                  <a:lnTo>
                    <a:pt x="50" y="230"/>
                  </a:lnTo>
                  <a:lnTo>
                    <a:pt x="59" y="194"/>
                  </a:lnTo>
                  <a:lnTo>
                    <a:pt x="70" y="160"/>
                  </a:lnTo>
                  <a:lnTo>
                    <a:pt x="81" y="129"/>
                  </a:lnTo>
                  <a:lnTo>
                    <a:pt x="92" y="100"/>
                  </a:lnTo>
                  <a:lnTo>
                    <a:pt x="105" y="74"/>
                  </a:lnTo>
                  <a:lnTo>
                    <a:pt x="115" y="57"/>
                  </a:lnTo>
                  <a:lnTo>
                    <a:pt x="127" y="41"/>
                  </a:lnTo>
                  <a:lnTo>
                    <a:pt x="132" y="35"/>
                  </a:lnTo>
                  <a:lnTo>
                    <a:pt x="139" y="29"/>
                  </a:lnTo>
                  <a:lnTo>
                    <a:pt x="146" y="23"/>
                  </a:lnTo>
                  <a:lnTo>
                    <a:pt x="152" y="19"/>
                  </a:lnTo>
                  <a:lnTo>
                    <a:pt x="159" y="14"/>
                  </a:lnTo>
                  <a:lnTo>
                    <a:pt x="166" y="10"/>
                  </a:lnTo>
                  <a:lnTo>
                    <a:pt x="174" y="8"/>
                  </a:lnTo>
                  <a:lnTo>
                    <a:pt x="181" y="5"/>
                  </a:lnTo>
                  <a:lnTo>
                    <a:pt x="197" y="2"/>
                  </a:lnTo>
                  <a:lnTo>
                    <a:pt x="214" y="0"/>
                  </a:lnTo>
                  <a:lnTo>
                    <a:pt x="229" y="0"/>
                  </a:lnTo>
                  <a:lnTo>
                    <a:pt x="245" y="3"/>
                  </a:lnTo>
                  <a:lnTo>
                    <a:pt x="258" y="6"/>
                  </a:lnTo>
                  <a:lnTo>
                    <a:pt x="271" y="11"/>
                  </a:lnTo>
                  <a:lnTo>
                    <a:pt x="283" y="19"/>
                  </a:lnTo>
                  <a:lnTo>
                    <a:pt x="294" y="26"/>
                  </a:lnTo>
                  <a:lnTo>
                    <a:pt x="303" y="35"/>
                  </a:lnTo>
                  <a:lnTo>
                    <a:pt x="312" y="46"/>
                  </a:lnTo>
                  <a:lnTo>
                    <a:pt x="320" y="58"/>
                  </a:lnTo>
                  <a:lnTo>
                    <a:pt x="328" y="73"/>
                  </a:lnTo>
                  <a:lnTo>
                    <a:pt x="335" y="87"/>
                  </a:lnTo>
                  <a:lnTo>
                    <a:pt x="341" y="106"/>
                  </a:lnTo>
                  <a:lnTo>
                    <a:pt x="348" y="124"/>
                  </a:lnTo>
                  <a:lnTo>
                    <a:pt x="355" y="144"/>
                  </a:lnTo>
                  <a:lnTo>
                    <a:pt x="361" y="166"/>
                  </a:lnTo>
                  <a:lnTo>
                    <a:pt x="366" y="189"/>
                  </a:lnTo>
                  <a:lnTo>
                    <a:pt x="371" y="215"/>
                  </a:lnTo>
                  <a:lnTo>
                    <a:pt x="376" y="241"/>
                  </a:lnTo>
                  <a:lnTo>
                    <a:pt x="380" y="270"/>
                  </a:lnTo>
                  <a:lnTo>
                    <a:pt x="385" y="299"/>
                  </a:lnTo>
                  <a:lnTo>
                    <a:pt x="389" y="331"/>
                  </a:lnTo>
                  <a:lnTo>
                    <a:pt x="393" y="365"/>
                  </a:lnTo>
                  <a:lnTo>
                    <a:pt x="396" y="400"/>
                  </a:lnTo>
                  <a:lnTo>
                    <a:pt x="399" y="436"/>
                  </a:lnTo>
                  <a:lnTo>
                    <a:pt x="281" y="517"/>
                  </a:lnTo>
                  <a:lnTo>
                    <a:pt x="275" y="477"/>
                  </a:lnTo>
                  <a:lnTo>
                    <a:pt x="270" y="441"/>
                  </a:lnTo>
                  <a:lnTo>
                    <a:pt x="267" y="425"/>
                  </a:lnTo>
                  <a:lnTo>
                    <a:pt x="263" y="409"/>
                  </a:lnTo>
                  <a:lnTo>
                    <a:pt x="259" y="396"/>
                  </a:lnTo>
                  <a:lnTo>
                    <a:pt x="255" y="384"/>
                  </a:lnTo>
                  <a:lnTo>
                    <a:pt x="251" y="373"/>
                  </a:lnTo>
                  <a:lnTo>
                    <a:pt x="246" y="365"/>
                  </a:lnTo>
                  <a:lnTo>
                    <a:pt x="240" y="356"/>
                  </a:lnTo>
                  <a:lnTo>
                    <a:pt x="235" y="350"/>
                  </a:lnTo>
                  <a:lnTo>
                    <a:pt x="230" y="344"/>
                  </a:lnTo>
                  <a:lnTo>
                    <a:pt x="224" y="340"/>
                  </a:lnTo>
                  <a:lnTo>
                    <a:pt x="218" y="339"/>
                  </a:lnTo>
                  <a:lnTo>
                    <a:pt x="211" y="338"/>
                  </a:lnTo>
                  <a:lnTo>
                    <a:pt x="205" y="338"/>
                  </a:lnTo>
                  <a:lnTo>
                    <a:pt x="201" y="339"/>
                  </a:lnTo>
                  <a:lnTo>
                    <a:pt x="196" y="342"/>
                  </a:lnTo>
                  <a:lnTo>
                    <a:pt x="192" y="345"/>
                  </a:lnTo>
                  <a:lnTo>
                    <a:pt x="187" y="349"/>
                  </a:lnTo>
                  <a:lnTo>
                    <a:pt x="183" y="354"/>
                  </a:lnTo>
                  <a:lnTo>
                    <a:pt x="179" y="359"/>
                  </a:lnTo>
                  <a:lnTo>
                    <a:pt x="175" y="365"/>
                  </a:lnTo>
                  <a:lnTo>
                    <a:pt x="166" y="380"/>
                  </a:lnTo>
                  <a:lnTo>
                    <a:pt x="159" y="400"/>
                  </a:lnTo>
                  <a:lnTo>
                    <a:pt x="153" y="421"/>
                  </a:lnTo>
                  <a:lnTo>
                    <a:pt x="147" y="447"/>
                  </a:lnTo>
                  <a:lnTo>
                    <a:pt x="141" y="476"/>
                  </a:lnTo>
                  <a:lnTo>
                    <a:pt x="135" y="509"/>
                  </a:lnTo>
                  <a:lnTo>
                    <a:pt x="131" y="546"/>
                  </a:lnTo>
                  <a:lnTo>
                    <a:pt x="128" y="587"/>
                  </a:lnTo>
                  <a:lnTo>
                    <a:pt x="126" y="632"/>
                  </a:lnTo>
                  <a:lnTo>
                    <a:pt x="124" y="680"/>
                  </a:lnTo>
                  <a:lnTo>
                    <a:pt x="123" y="734"/>
                  </a:lnTo>
                  <a:lnTo>
                    <a:pt x="122" y="791"/>
                  </a:lnTo>
                  <a:lnTo>
                    <a:pt x="123" y="851"/>
                  </a:lnTo>
                  <a:lnTo>
                    <a:pt x="124" y="907"/>
                  </a:lnTo>
                  <a:lnTo>
                    <a:pt x="126" y="959"/>
                  </a:lnTo>
                  <a:lnTo>
                    <a:pt x="128" y="1005"/>
                  </a:lnTo>
                  <a:lnTo>
                    <a:pt x="132" y="1047"/>
                  </a:lnTo>
                  <a:lnTo>
                    <a:pt x="136" y="1086"/>
                  </a:lnTo>
                  <a:lnTo>
                    <a:pt x="141" y="1119"/>
                  </a:lnTo>
                  <a:lnTo>
                    <a:pt x="147" y="1148"/>
                  </a:lnTo>
                  <a:lnTo>
                    <a:pt x="153" y="1173"/>
                  </a:lnTo>
                  <a:lnTo>
                    <a:pt x="160" y="1195"/>
                  </a:lnTo>
                  <a:lnTo>
                    <a:pt x="167" y="1213"/>
                  </a:lnTo>
                  <a:lnTo>
                    <a:pt x="176" y="1229"/>
                  </a:lnTo>
                  <a:lnTo>
                    <a:pt x="180" y="1235"/>
                  </a:lnTo>
                  <a:lnTo>
                    <a:pt x="185" y="1240"/>
                  </a:lnTo>
                  <a:lnTo>
                    <a:pt x="189" y="1244"/>
                  </a:lnTo>
                  <a:lnTo>
                    <a:pt x="194" y="1248"/>
                  </a:lnTo>
                  <a:lnTo>
                    <a:pt x="198" y="1252"/>
                  </a:lnTo>
                  <a:lnTo>
                    <a:pt x="203" y="1253"/>
                  </a:lnTo>
                  <a:lnTo>
                    <a:pt x="209" y="1254"/>
                  </a:lnTo>
                  <a:lnTo>
                    <a:pt x="215" y="1255"/>
                  </a:lnTo>
                  <a:lnTo>
                    <a:pt x="220" y="1255"/>
                  </a:lnTo>
                  <a:lnTo>
                    <a:pt x="224" y="1254"/>
                  </a:lnTo>
                  <a:lnTo>
                    <a:pt x="229" y="1252"/>
                  </a:lnTo>
                  <a:lnTo>
                    <a:pt x="234" y="1249"/>
                  </a:lnTo>
                  <a:lnTo>
                    <a:pt x="239" y="1246"/>
                  </a:lnTo>
                  <a:lnTo>
                    <a:pt x="245" y="1242"/>
                  </a:lnTo>
                  <a:lnTo>
                    <a:pt x="249" y="1237"/>
                  </a:lnTo>
                  <a:lnTo>
                    <a:pt x="254" y="1232"/>
                  </a:lnTo>
                  <a:lnTo>
                    <a:pt x="263" y="1218"/>
                  </a:lnTo>
                  <a:lnTo>
                    <a:pt x="273" y="1201"/>
                  </a:lnTo>
                  <a:lnTo>
                    <a:pt x="285" y="1179"/>
                  </a:lnTo>
                  <a:lnTo>
                    <a:pt x="296" y="1154"/>
                  </a:lnTo>
                  <a:lnTo>
                    <a:pt x="296" y="1008"/>
                  </a:lnTo>
                  <a:lnTo>
                    <a:pt x="215" y="1008"/>
                  </a:lnTo>
                  <a:close/>
                </a:path>
              </a:pathLst>
            </a:custGeom>
            <a:solidFill>
              <a:srgbClr val="DA2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FFFFFF"/>
                </a:solidFill>
              </a:endParaRPr>
            </a:p>
          </p:txBody>
        </p:sp>
        <p:sp>
          <p:nvSpPr>
            <p:cNvPr id="28" name="Freeform 99"/>
            <p:cNvSpPr>
              <a:spLocks/>
            </p:cNvSpPr>
            <p:nvPr/>
          </p:nvSpPr>
          <p:spPr bwMode="auto">
            <a:xfrm>
              <a:off x="2458" y="2129"/>
              <a:ext cx="123" cy="308"/>
            </a:xfrm>
            <a:custGeom>
              <a:avLst/>
              <a:gdLst>
                <a:gd name="T0" fmla="*/ 229 w 367"/>
                <a:gd name="T1" fmla="*/ 0 h 1540"/>
                <a:gd name="T2" fmla="*/ 244 w 367"/>
                <a:gd name="T3" fmla="*/ 2 h 1540"/>
                <a:gd name="T4" fmla="*/ 257 w 367"/>
                <a:gd name="T5" fmla="*/ 7 h 1540"/>
                <a:gd name="T6" fmla="*/ 269 w 367"/>
                <a:gd name="T7" fmla="*/ 15 h 1540"/>
                <a:gd name="T8" fmla="*/ 281 w 367"/>
                <a:gd name="T9" fmla="*/ 28 h 1540"/>
                <a:gd name="T10" fmla="*/ 291 w 367"/>
                <a:gd name="T11" fmla="*/ 43 h 1540"/>
                <a:gd name="T12" fmla="*/ 301 w 367"/>
                <a:gd name="T13" fmla="*/ 63 h 1540"/>
                <a:gd name="T14" fmla="*/ 318 w 367"/>
                <a:gd name="T15" fmla="*/ 111 h 1540"/>
                <a:gd name="T16" fmla="*/ 331 w 367"/>
                <a:gd name="T17" fmla="*/ 169 h 1540"/>
                <a:gd name="T18" fmla="*/ 341 w 367"/>
                <a:gd name="T19" fmla="*/ 235 h 1540"/>
                <a:gd name="T20" fmla="*/ 347 w 367"/>
                <a:gd name="T21" fmla="*/ 306 h 1540"/>
                <a:gd name="T22" fmla="*/ 349 w 367"/>
                <a:gd name="T23" fmla="*/ 383 h 1540"/>
                <a:gd name="T24" fmla="*/ 348 w 367"/>
                <a:gd name="T25" fmla="*/ 449 h 1540"/>
                <a:gd name="T26" fmla="*/ 343 w 367"/>
                <a:gd name="T27" fmla="*/ 510 h 1540"/>
                <a:gd name="T28" fmla="*/ 336 w 367"/>
                <a:gd name="T29" fmla="*/ 566 h 1540"/>
                <a:gd name="T30" fmla="*/ 327 w 367"/>
                <a:gd name="T31" fmla="*/ 618 h 1540"/>
                <a:gd name="T32" fmla="*/ 319 w 367"/>
                <a:gd name="T33" fmla="*/ 648 h 1540"/>
                <a:gd name="T34" fmla="*/ 308 w 367"/>
                <a:gd name="T35" fmla="*/ 676 h 1540"/>
                <a:gd name="T36" fmla="*/ 297 w 367"/>
                <a:gd name="T37" fmla="*/ 700 h 1540"/>
                <a:gd name="T38" fmla="*/ 284 w 367"/>
                <a:gd name="T39" fmla="*/ 721 h 1540"/>
                <a:gd name="T40" fmla="*/ 303 w 367"/>
                <a:gd name="T41" fmla="*/ 744 h 1540"/>
                <a:gd name="T42" fmla="*/ 321 w 367"/>
                <a:gd name="T43" fmla="*/ 775 h 1540"/>
                <a:gd name="T44" fmla="*/ 335 w 367"/>
                <a:gd name="T45" fmla="*/ 813 h 1540"/>
                <a:gd name="T46" fmla="*/ 347 w 367"/>
                <a:gd name="T47" fmla="*/ 858 h 1540"/>
                <a:gd name="T48" fmla="*/ 356 w 367"/>
                <a:gd name="T49" fmla="*/ 910 h 1540"/>
                <a:gd name="T50" fmla="*/ 362 w 367"/>
                <a:gd name="T51" fmla="*/ 968 h 1540"/>
                <a:gd name="T52" fmla="*/ 366 w 367"/>
                <a:gd name="T53" fmla="*/ 1032 h 1540"/>
                <a:gd name="T54" fmla="*/ 367 w 367"/>
                <a:gd name="T55" fmla="*/ 1102 h 1540"/>
                <a:gd name="T56" fmla="*/ 366 w 367"/>
                <a:gd name="T57" fmla="*/ 1160 h 1540"/>
                <a:gd name="T58" fmla="*/ 363 w 367"/>
                <a:gd name="T59" fmla="*/ 1216 h 1540"/>
                <a:gd name="T60" fmla="*/ 359 w 367"/>
                <a:gd name="T61" fmla="*/ 1268 h 1540"/>
                <a:gd name="T62" fmla="*/ 353 w 367"/>
                <a:gd name="T63" fmla="*/ 1318 h 1540"/>
                <a:gd name="T64" fmla="*/ 344 w 367"/>
                <a:gd name="T65" fmla="*/ 1362 h 1540"/>
                <a:gd name="T66" fmla="*/ 335 w 367"/>
                <a:gd name="T67" fmla="*/ 1402 h 1540"/>
                <a:gd name="T68" fmla="*/ 325 w 367"/>
                <a:gd name="T69" fmla="*/ 1439 h 1540"/>
                <a:gd name="T70" fmla="*/ 314 w 367"/>
                <a:gd name="T71" fmla="*/ 1469 h 1540"/>
                <a:gd name="T72" fmla="*/ 304 w 367"/>
                <a:gd name="T73" fmla="*/ 1485 h 1540"/>
                <a:gd name="T74" fmla="*/ 294 w 367"/>
                <a:gd name="T75" fmla="*/ 1498 h 1540"/>
                <a:gd name="T76" fmla="*/ 282 w 367"/>
                <a:gd name="T77" fmla="*/ 1510 h 1540"/>
                <a:gd name="T78" fmla="*/ 266 w 367"/>
                <a:gd name="T79" fmla="*/ 1519 h 1540"/>
                <a:gd name="T80" fmla="*/ 232 w 367"/>
                <a:gd name="T81" fmla="*/ 1534 h 1540"/>
                <a:gd name="T82" fmla="*/ 212 w 367"/>
                <a:gd name="T83" fmla="*/ 1540 h 1540"/>
                <a:gd name="T84" fmla="*/ 0 w 367"/>
                <a:gd name="T85" fmla="*/ 0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7" h="1540">
                  <a:moveTo>
                    <a:pt x="0" y="0"/>
                  </a:moveTo>
                  <a:lnTo>
                    <a:pt x="229" y="0"/>
                  </a:lnTo>
                  <a:lnTo>
                    <a:pt x="236" y="1"/>
                  </a:lnTo>
                  <a:lnTo>
                    <a:pt x="244" y="2"/>
                  </a:lnTo>
                  <a:lnTo>
                    <a:pt x="250" y="5"/>
                  </a:lnTo>
                  <a:lnTo>
                    <a:pt x="257" y="7"/>
                  </a:lnTo>
                  <a:lnTo>
                    <a:pt x="263" y="11"/>
                  </a:lnTo>
                  <a:lnTo>
                    <a:pt x="269" y="15"/>
                  </a:lnTo>
                  <a:lnTo>
                    <a:pt x="274" y="22"/>
                  </a:lnTo>
                  <a:lnTo>
                    <a:pt x="281" y="28"/>
                  </a:lnTo>
                  <a:lnTo>
                    <a:pt x="286" y="35"/>
                  </a:lnTo>
                  <a:lnTo>
                    <a:pt x="291" y="43"/>
                  </a:lnTo>
                  <a:lnTo>
                    <a:pt x="296" y="52"/>
                  </a:lnTo>
                  <a:lnTo>
                    <a:pt x="301" y="63"/>
                  </a:lnTo>
                  <a:lnTo>
                    <a:pt x="309" y="84"/>
                  </a:lnTo>
                  <a:lnTo>
                    <a:pt x="318" y="111"/>
                  </a:lnTo>
                  <a:lnTo>
                    <a:pt x="325" y="139"/>
                  </a:lnTo>
                  <a:lnTo>
                    <a:pt x="331" y="169"/>
                  </a:lnTo>
                  <a:lnTo>
                    <a:pt x="336" y="201"/>
                  </a:lnTo>
                  <a:lnTo>
                    <a:pt x="341" y="235"/>
                  </a:lnTo>
                  <a:lnTo>
                    <a:pt x="344" y="268"/>
                  </a:lnTo>
                  <a:lnTo>
                    <a:pt x="347" y="306"/>
                  </a:lnTo>
                  <a:lnTo>
                    <a:pt x="349" y="343"/>
                  </a:lnTo>
                  <a:lnTo>
                    <a:pt x="349" y="383"/>
                  </a:lnTo>
                  <a:lnTo>
                    <a:pt x="349" y="417"/>
                  </a:lnTo>
                  <a:lnTo>
                    <a:pt x="348" y="449"/>
                  </a:lnTo>
                  <a:lnTo>
                    <a:pt x="346" y="480"/>
                  </a:lnTo>
                  <a:lnTo>
                    <a:pt x="343" y="510"/>
                  </a:lnTo>
                  <a:lnTo>
                    <a:pt x="340" y="539"/>
                  </a:lnTo>
                  <a:lnTo>
                    <a:pt x="336" y="566"/>
                  </a:lnTo>
                  <a:lnTo>
                    <a:pt x="332" y="593"/>
                  </a:lnTo>
                  <a:lnTo>
                    <a:pt x="327" y="618"/>
                  </a:lnTo>
                  <a:lnTo>
                    <a:pt x="323" y="634"/>
                  </a:lnTo>
                  <a:lnTo>
                    <a:pt x="319" y="648"/>
                  </a:lnTo>
                  <a:lnTo>
                    <a:pt x="314" y="663"/>
                  </a:lnTo>
                  <a:lnTo>
                    <a:pt x="308" y="676"/>
                  </a:lnTo>
                  <a:lnTo>
                    <a:pt x="303" y="688"/>
                  </a:lnTo>
                  <a:lnTo>
                    <a:pt x="297" y="700"/>
                  </a:lnTo>
                  <a:lnTo>
                    <a:pt x="291" y="711"/>
                  </a:lnTo>
                  <a:lnTo>
                    <a:pt x="284" y="721"/>
                  </a:lnTo>
                  <a:lnTo>
                    <a:pt x="294" y="732"/>
                  </a:lnTo>
                  <a:lnTo>
                    <a:pt x="303" y="744"/>
                  </a:lnTo>
                  <a:lnTo>
                    <a:pt x="313" y="759"/>
                  </a:lnTo>
                  <a:lnTo>
                    <a:pt x="321" y="775"/>
                  </a:lnTo>
                  <a:lnTo>
                    <a:pt x="328" y="792"/>
                  </a:lnTo>
                  <a:lnTo>
                    <a:pt x="335" y="813"/>
                  </a:lnTo>
                  <a:lnTo>
                    <a:pt x="341" y="835"/>
                  </a:lnTo>
                  <a:lnTo>
                    <a:pt x="347" y="858"/>
                  </a:lnTo>
                  <a:lnTo>
                    <a:pt x="352" y="883"/>
                  </a:lnTo>
                  <a:lnTo>
                    <a:pt x="356" y="910"/>
                  </a:lnTo>
                  <a:lnTo>
                    <a:pt x="359" y="938"/>
                  </a:lnTo>
                  <a:lnTo>
                    <a:pt x="362" y="968"/>
                  </a:lnTo>
                  <a:lnTo>
                    <a:pt x="364" y="998"/>
                  </a:lnTo>
                  <a:lnTo>
                    <a:pt x="366" y="1032"/>
                  </a:lnTo>
                  <a:lnTo>
                    <a:pt x="367" y="1066"/>
                  </a:lnTo>
                  <a:lnTo>
                    <a:pt x="367" y="1102"/>
                  </a:lnTo>
                  <a:lnTo>
                    <a:pt x="367" y="1131"/>
                  </a:lnTo>
                  <a:lnTo>
                    <a:pt x="366" y="1160"/>
                  </a:lnTo>
                  <a:lnTo>
                    <a:pt x="365" y="1188"/>
                  </a:lnTo>
                  <a:lnTo>
                    <a:pt x="363" y="1216"/>
                  </a:lnTo>
                  <a:lnTo>
                    <a:pt x="361" y="1243"/>
                  </a:lnTo>
                  <a:lnTo>
                    <a:pt x="359" y="1268"/>
                  </a:lnTo>
                  <a:lnTo>
                    <a:pt x="356" y="1293"/>
                  </a:lnTo>
                  <a:lnTo>
                    <a:pt x="353" y="1318"/>
                  </a:lnTo>
                  <a:lnTo>
                    <a:pt x="349" y="1341"/>
                  </a:lnTo>
                  <a:lnTo>
                    <a:pt x="344" y="1362"/>
                  </a:lnTo>
                  <a:lnTo>
                    <a:pt x="340" y="1383"/>
                  </a:lnTo>
                  <a:lnTo>
                    <a:pt x="335" y="1402"/>
                  </a:lnTo>
                  <a:lnTo>
                    <a:pt x="330" y="1422"/>
                  </a:lnTo>
                  <a:lnTo>
                    <a:pt x="325" y="1439"/>
                  </a:lnTo>
                  <a:lnTo>
                    <a:pt x="320" y="1454"/>
                  </a:lnTo>
                  <a:lnTo>
                    <a:pt x="314" y="1469"/>
                  </a:lnTo>
                  <a:lnTo>
                    <a:pt x="309" y="1477"/>
                  </a:lnTo>
                  <a:lnTo>
                    <a:pt x="304" y="1485"/>
                  </a:lnTo>
                  <a:lnTo>
                    <a:pt x="299" y="1492"/>
                  </a:lnTo>
                  <a:lnTo>
                    <a:pt x="294" y="1498"/>
                  </a:lnTo>
                  <a:lnTo>
                    <a:pt x="288" y="1504"/>
                  </a:lnTo>
                  <a:lnTo>
                    <a:pt x="282" y="1510"/>
                  </a:lnTo>
                  <a:lnTo>
                    <a:pt x="274" y="1515"/>
                  </a:lnTo>
                  <a:lnTo>
                    <a:pt x="266" y="1519"/>
                  </a:lnTo>
                  <a:lnTo>
                    <a:pt x="248" y="1528"/>
                  </a:lnTo>
                  <a:lnTo>
                    <a:pt x="232" y="1534"/>
                  </a:lnTo>
                  <a:lnTo>
                    <a:pt x="220" y="1539"/>
                  </a:lnTo>
                  <a:lnTo>
                    <a:pt x="212" y="1540"/>
                  </a:lnTo>
                  <a:lnTo>
                    <a:pt x="0" y="1540"/>
                  </a:lnTo>
                  <a:lnTo>
                    <a:pt x="0" y="0"/>
                  </a:lnTo>
                </a:path>
              </a:pathLst>
            </a:custGeom>
            <a:noFill/>
            <a:ln w="3175">
              <a:solidFill>
                <a:srgbClr val="DA292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29" name="Freeform 100"/>
            <p:cNvSpPr>
              <a:spLocks/>
            </p:cNvSpPr>
            <p:nvPr/>
          </p:nvSpPr>
          <p:spPr bwMode="auto">
            <a:xfrm>
              <a:off x="2499" y="2191"/>
              <a:ext cx="35" cy="59"/>
            </a:xfrm>
            <a:custGeom>
              <a:avLst/>
              <a:gdLst>
                <a:gd name="T0" fmla="*/ 0 w 105"/>
                <a:gd name="T1" fmla="*/ 292 h 292"/>
                <a:gd name="T2" fmla="*/ 54 w 105"/>
                <a:gd name="T3" fmla="*/ 292 h 292"/>
                <a:gd name="T4" fmla="*/ 61 w 105"/>
                <a:gd name="T5" fmla="*/ 292 h 292"/>
                <a:gd name="T6" fmla="*/ 67 w 105"/>
                <a:gd name="T7" fmla="*/ 289 h 292"/>
                <a:gd name="T8" fmla="*/ 73 w 105"/>
                <a:gd name="T9" fmla="*/ 287 h 292"/>
                <a:gd name="T10" fmla="*/ 78 w 105"/>
                <a:gd name="T11" fmla="*/ 283 h 292"/>
                <a:gd name="T12" fmla="*/ 84 w 105"/>
                <a:gd name="T13" fmla="*/ 277 h 292"/>
                <a:gd name="T14" fmla="*/ 88 w 105"/>
                <a:gd name="T15" fmla="*/ 271 h 292"/>
                <a:gd name="T16" fmla="*/ 91 w 105"/>
                <a:gd name="T17" fmla="*/ 263 h 292"/>
                <a:gd name="T18" fmla="*/ 94 w 105"/>
                <a:gd name="T19" fmla="*/ 254 h 292"/>
                <a:gd name="T20" fmla="*/ 97 w 105"/>
                <a:gd name="T21" fmla="*/ 243 h 292"/>
                <a:gd name="T22" fmla="*/ 99 w 105"/>
                <a:gd name="T23" fmla="*/ 232 h 292"/>
                <a:gd name="T24" fmla="*/ 101 w 105"/>
                <a:gd name="T25" fmla="*/ 220 h 292"/>
                <a:gd name="T26" fmla="*/ 102 w 105"/>
                <a:gd name="T27" fmla="*/ 207 h 292"/>
                <a:gd name="T28" fmla="*/ 104 w 105"/>
                <a:gd name="T29" fmla="*/ 177 h 292"/>
                <a:gd name="T30" fmla="*/ 105 w 105"/>
                <a:gd name="T31" fmla="*/ 143 h 292"/>
                <a:gd name="T32" fmla="*/ 104 w 105"/>
                <a:gd name="T33" fmla="*/ 111 h 292"/>
                <a:gd name="T34" fmla="*/ 102 w 105"/>
                <a:gd name="T35" fmla="*/ 83 h 292"/>
                <a:gd name="T36" fmla="*/ 99 w 105"/>
                <a:gd name="T37" fmla="*/ 59 h 292"/>
                <a:gd name="T38" fmla="*/ 94 w 105"/>
                <a:gd name="T39" fmla="*/ 38 h 292"/>
                <a:gd name="T40" fmla="*/ 91 w 105"/>
                <a:gd name="T41" fmla="*/ 29 h 292"/>
                <a:gd name="T42" fmla="*/ 88 w 105"/>
                <a:gd name="T43" fmla="*/ 22 h 292"/>
                <a:gd name="T44" fmla="*/ 84 w 105"/>
                <a:gd name="T45" fmla="*/ 15 h 292"/>
                <a:gd name="T46" fmla="*/ 78 w 105"/>
                <a:gd name="T47" fmla="*/ 10 h 292"/>
                <a:gd name="T48" fmla="*/ 73 w 105"/>
                <a:gd name="T49" fmla="*/ 5 h 292"/>
                <a:gd name="T50" fmla="*/ 68 w 105"/>
                <a:gd name="T51" fmla="*/ 2 h 292"/>
                <a:gd name="T52" fmla="*/ 62 w 105"/>
                <a:gd name="T53" fmla="*/ 1 h 292"/>
                <a:gd name="T54" fmla="*/ 55 w 105"/>
                <a:gd name="T55" fmla="*/ 0 h 292"/>
                <a:gd name="T56" fmla="*/ 0 w 105"/>
                <a:gd name="T57" fmla="*/ 0 h 292"/>
                <a:gd name="T58" fmla="*/ 0 w 105"/>
                <a:gd name="T5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5" h="292">
                  <a:moveTo>
                    <a:pt x="0" y="292"/>
                  </a:moveTo>
                  <a:lnTo>
                    <a:pt x="54" y="292"/>
                  </a:lnTo>
                  <a:lnTo>
                    <a:pt x="61" y="292"/>
                  </a:lnTo>
                  <a:lnTo>
                    <a:pt x="67" y="289"/>
                  </a:lnTo>
                  <a:lnTo>
                    <a:pt x="73" y="287"/>
                  </a:lnTo>
                  <a:lnTo>
                    <a:pt x="78" y="283"/>
                  </a:lnTo>
                  <a:lnTo>
                    <a:pt x="84" y="277"/>
                  </a:lnTo>
                  <a:lnTo>
                    <a:pt x="88" y="271"/>
                  </a:lnTo>
                  <a:lnTo>
                    <a:pt x="91" y="263"/>
                  </a:lnTo>
                  <a:lnTo>
                    <a:pt x="94" y="254"/>
                  </a:lnTo>
                  <a:lnTo>
                    <a:pt x="97" y="243"/>
                  </a:lnTo>
                  <a:lnTo>
                    <a:pt x="99" y="232"/>
                  </a:lnTo>
                  <a:lnTo>
                    <a:pt x="101" y="220"/>
                  </a:lnTo>
                  <a:lnTo>
                    <a:pt x="102" y="207"/>
                  </a:lnTo>
                  <a:lnTo>
                    <a:pt x="104" y="177"/>
                  </a:lnTo>
                  <a:lnTo>
                    <a:pt x="105" y="143"/>
                  </a:lnTo>
                  <a:lnTo>
                    <a:pt x="104" y="111"/>
                  </a:lnTo>
                  <a:lnTo>
                    <a:pt x="102" y="83"/>
                  </a:lnTo>
                  <a:lnTo>
                    <a:pt x="99" y="59"/>
                  </a:lnTo>
                  <a:lnTo>
                    <a:pt x="94" y="38"/>
                  </a:lnTo>
                  <a:lnTo>
                    <a:pt x="91" y="29"/>
                  </a:lnTo>
                  <a:lnTo>
                    <a:pt x="88" y="22"/>
                  </a:lnTo>
                  <a:lnTo>
                    <a:pt x="84" y="15"/>
                  </a:lnTo>
                  <a:lnTo>
                    <a:pt x="78" y="10"/>
                  </a:lnTo>
                  <a:lnTo>
                    <a:pt x="73" y="5"/>
                  </a:lnTo>
                  <a:lnTo>
                    <a:pt x="68" y="2"/>
                  </a:lnTo>
                  <a:lnTo>
                    <a:pt x="62" y="1"/>
                  </a:lnTo>
                  <a:lnTo>
                    <a:pt x="55" y="0"/>
                  </a:lnTo>
                  <a:lnTo>
                    <a:pt x="0" y="0"/>
                  </a:lnTo>
                  <a:lnTo>
                    <a:pt x="0" y="292"/>
                  </a:lnTo>
                </a:path>
              </a:pathLst>
            </a:custGeom>
            <a:noFill/>
            <a:ln w="3175">
              <a:solidFill>
                <a:srgbClr val="DA292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30" name="Freeform 103"/>
            <p:cNvSpPr>
              <a:spLocks/>
            </p:cNvSpPr>
            <p:nvPr/>
          </p:nvSpPr>
          <p:spPr bwMode="auto">
            <a:xfrm>
              <a:off x="2642" y="2209"/>
              <a:ext cx="30" cy="110"/>
            </a:xfrm>
            <a:custGeom>
              <a:avLst/>
              <a:gdLst>
                <a:gd name="T0" fmla="*/ 89 w 89"/>
                <a:gd name="T1" fmla="*/ 553 h 553"/>
                <a:gd name="T2" fmla="*/ 45 w 89"/>
                <a:gd name="T3" fmla="*/ 0 h 553"/>
                <a:gd name="T4" fmla="*/ 0 w 89"/>
                <a:gd name="T5" fmla="*/ 553 h 553"/>
                <a:gd name="T6" fmla="*/ 89 w 89"/>
                <a:gd name="T7" fmla="*/ 553 h 553"/>
              </a:gdLst>
              <a:ahLst/>
              <a:cxnLst>
                <a:cxn ang="0">
                  <a:pos x="T0" y="T1"/>
                </a:cxn>
                <a:cxn ang="0">
                  <a:pos x="T2" y="T3"/>
                </a:cxn>
                <a:cxn ang="0">
                  <a:pos x="T4" y="T5"/>
                </a:cxn>
                <a:cxn ang="0">
                  <a:pos x="T6" y="T7"/>
                </a:cxn>
              </a:cxnLst>
              <a:rect l="0" t="0" r="r" b="b"/>
              <a:pathLst>
                <a:path w="89" h="553">
                  <a:moveTo>
                    <a:pt x="89" y="553"/>
                  </a:moveTo>
                  <a:lnTo>
                    <a:pt x="45" y="0"/>
                  </a:lnTo>
                  <a:lnTo>
                    <a:pt x="0" y="553"/>
                  </a:lnTo>
                  <a:lnTo>
                    <a:pt x="89" y="553"/>
                  </a:lnTo>
                  <a:close/>
                </a:path>
              </a:pathLst>
            </a:custGeom>
            <a:noFill/>
            <a:ln w="3175">
              <a:solidFill>
                <a:srgbClr val="DA292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31" name="Freeform 105"/>
            <p:cNvSpPr>
              <a:spLocks/>
            </p:cNvSpPr>
            <p:nvPr/>
          </p:nvSpPr>
          <p:spPr bwMode="auto">
            <a:xfrm>
              <a:off x="2892" y="2124"/>
              <a:ext cx="135" cy="318"/>
            </a:xfrm>
            <a:custGeom>
              <a:avLst/>
              <a:gdLst>
                <a:gd name="T0" fmla="*/ 404 w 404"/>
                <a:gd name="T1" fmla="*/ 688 h 1592"/>
                <a:gd name="T2" fmla="*/ 377 w 404"/>
                <a:gd name="T3" fmla="*/ 1410 h 1592"/>
                <a:gd name="T4" fmla="*/ 341 w 404"/>
                <a:gd name="T5" fmla="*/ 1488 h 1592"/>
                <a:gd name="T6" fmla="*/ 307 w 404"/>
                <a:gd name="T7" fmla="*/ 1540 h 1592"/>
                <a:gd name="T8" fmla="*/ 274 w 404"/>
                <a:gd name="T9" fmla="*/ 1572 h 1592"/>
                <a:gd name="T10" fmla="*/ 236 w 404"/>
                <a:gd name="T11" fmla="*/ 1589 h 1592"/>
                <a:gd name="T12" fmla="*/ 199 w 404"/>
                <a:gd name="T13" fmla="*/ 1592 h 1592"/>
                <a:gd name="T14" fmla="*/ 175 w 404"/>
                <a:gd name="T15" fmla="*/ 1586 h 1592"/>
                <a:gd name="T16" fmla="*/ 151 w 404"/>
                <a:gd name="T17" fmla="*/ 1574 h 1592"/>
                <a:gd name="T18" fmla="*/ 130 w 404"/>
                <a:gd name="T19" fmla="*/ 1555 h 1592"/>
                <a:gd name="T20" fmla="*/ 111 w 404"/>
                <a:gd name="T21" fmla="*/ 1530 h 1592"/>
                <a:gd name="T22" fmla="*/ 93 w 404"/>
                <a:gd name="T23" fmla="*/ 1499 h 1592"/>
                <a:gd name="T24" fmla="*/ 62 w 404"/>
                <a:gd name="T25" fmla="*/ 1416 h 1592"/>
                <a:gd name="T26" fmla="*/ 38 w 404"/>
                <a:gd name="T27" fmla="*/ 1307 h 1592"/>
                <a:gd name="T28" fmla="*/ 18 w 404"/>
                <a:gd name="T29" fmla="*/ 1173 h 1592"/>
                <a:gd name="T30" fmla="*/ 6 w 404"/>
                <a:gd name="T31" fmla="*/ 1022 h 1592"/>
                <a:gd name="T32" fmla="*/ 0 w 404"/>
                <a:gd name="T33" fmla="*/ 855 h 1592"/>
                <a:gd name="T34" fmla="*/ 1 w 404"/>
                <a:gd name="T35" fmla="*/ 674 h 1592"/>
                <a:gd name="T36" fmla="*/ 10 w 404"/>
                <a:gd name="T37" fmla="*/ 506 h 1592"/>
                <a:gd name="T38" fmla="*/ 26 w 404"/>
                <a:gd name="T39" fmla="*/ 357 h 1592"/>
                <a:gd name="T40" fmla="*/ 50 w 404"/>
                <a:gd name="T41" fmla="*/ 230 h 1592"/>
                <a:gd name="T42" fmla="*/ 81 w 404"/>
                <a:gd name="T43" fmla="*/ 129 h 1592"/>
                <a:gd name="T44" fmla="*/ 115 w 404"/>
                <a:gd name="T45" fmla="*/ 57 h 1592"/>
                <a:gd name="T46" fmla="*/ 139 w 404"/>
                <a:gd name="T47" fmla="*/ 29 h 1592"/>
                <a:gd name="T48" fmla="*/ 159 w 404"/>
                <a:gd name="T49" fmla="*/ 14 h 1592"/>
                <a:gd name="T50" fmla="*/ 181 w 404"/>
                <a:gd name="T51" fmla="*/ 5 h 1592"/>
                <a:gd name="T52" fmla="*/ 229 w 404"/>
                <a:gd name="T53" fmla="*/ 0 h 1592"/>
                <a:gd name="T54" fmla="*/ 271 w 404"/>
                <a:gd name="T55" fmla="*/ 11 h 1592"/>
                <a:gd name="T56" fmla="*/ 303 w 404"/>
                <a:gd name="T57" fmla="*/ 35 h 1592"/>
                <a:gd name="T58" fmla="*/ 328 w 404"/>
                <a:gd name="T59" fmla="*/ 73 h 1592"/>
                <a:gd name="T60" fmla="*/ 348 w 404"/>
                <a:gd name="T61" fmla="*/ 124 h 1592"/>
                <a:gd name="T62" fmla="*/ 366 w 404"/>
                <a:gd name="T63" fmla="*/ 189 h 1592"/>
                <a:gd name="T64" fmla="*/ 380 w 404"/>
                <a:gd name="T65" fmla="*/ 270 h 1592"/>
                <a:gd name="T66" fmla="*/ 393 w 404"/>
                <a:gd name="T67" fmla="*/ 365 h 1592"/>
                <a:gd name="T68" fmla="*/ 281 w 404"/>
                <a:gd name="T69" fmla="*/ 517 h 1592"/>
                <a:gd name="T70" fmla="*/ 267 w 404"/>
                <a:gd name="T71" fmla="*/ 425 h 1592"/>
                <a:gd name="T72" fmla="*/ 255 w 404"/>
                <a:gd name="T73" fmla="*/ 384 h 1592"/>
                <a:gd name="T74" fmla="*/ 240 w 404"/>
                <a:gd name="T75" fmla="*/ 356 h 1592"/>
                <a:gd name="T76" fmla="*/ 224 w 404"/>
                <a:gd name="T77" fmla="*/ 340 h 1592"/>
                <a:gd name="T78" fmla="*/ 205 w 404"/>
                <a:gd name="T79" fmla="*/ 338 h 1592"/>
                <a:gd name="T80" fmla="*/ 192 w 404"/>
                <a:gd name="T81" fmla="*/ 345 h 1592"/>
                <a:gd name="T82" fmla="*/ 179 w 404"/>
                <a:gd name="T83" fmla="*/ 359 h 1592"/>
                <a:gd name="T84" fmla="*/ 159 w 404"/>
                <a:gd name="T85" fmla="*/ 400 h 1592"/>
                <a:gd name="T86" fmla="*/ 141 w 404"/>
                <a:gd name="T87" fmla="*/ 476 h 1592"/>
                <a:gd name="T88" fmla="*/ 128 w 404"/>
                <a:gd name="T89" fmla="*/ 587 h 1592"/>
                <a:gd name="T90" fmla="*/ 123 w 404"/>
                <a:gd name="T91" fmla="*/ 734 h 1592"/>
                <a:gd name="T92" fmla="*/ 124 w 404"/>
                <a:gd name="T93" fmla="*/ 907 h 1592"/>
                <a:gd name="T94" fmla="*/ 132 w 404"/>
                <a:gd name="T95" fmla="*/ 1047 h 1592"/>
                <a:gd name="T96" fmla="*/ 147 w 404"/>
                <a:gd name="T97" fmla="*/ 1148 h 1592"/>
                <a:gd name="T98" fmla="*/ 167 w 404"/>
                <a:gd name="T99" fmla="*/ 1213 h 1592"/>
                <a:gd name="T100" fmla="*/ 185 w 404"/>
                <a:gd name="T101" fmla="*/ 1240 h 1592"/>
                <a:gd name="T102" fmla="*/ 198 w 404"/>
                <a:gd name="T103" fmla="*/ 1252 h 1592"/>
                <a:gd name="T104" fmla="*/ 215 w 404"/>
                <a:gd name="T105" fmla="*/ 1255 h 1592"/>
                <a:gd name="T106" fmla="*/ 229 w 404"/>
                <a:gd name="T107" fmla="*/ 1252 h 1592"/>
                <a:gd name="T108" fmla="*/ 245 w 404"/>
                <a:gd name="T109" fmla="*/ 1242 h 1592"/>
                <a:gd name="T110" fmla="*/ 263 w 404"/>
                <a:gd name="T111" fmla="*/ 1218 h 1592"/>
                <a:gd name="T112" fmla="*/ 296 w 404"/>
                <a:gd name="T113" fmla="*/ 1154 h 1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1592">
                  <a:moveTo>
                    <a:pt x="215" y="1008"/>
                  </a:moveTo>
                  <a:lnTo>
                    <a:pt x="215" y="688"/>
                  </a:lnTo>
                  <a:lnTo>
                    <a:pt x="404" y="688"/>
                  </a:lnTo>
                  <a:lnTo>
                    <a:pt x="404" y="1345"/>
                  </a:lnTo>
                  <a:lnTo>
                    <a:pt x="391" y="1379"/>
                  </a:lnTo>
                  <a:lnTo>
                    <a:pt x="377" y="1410"/>
                  </a:lnTo>
                  <a:lnTo>
                    <a:pt x="365" y="1439"/>
                  </a:lnTo>
                  <a:lnTo>
                    <a:pt x="353" y="1465"/>
                  </a:lnTo>
                  <a:lnTo>
                    <a:pt x="341" y="1488"/>
                  </a:lnTo>
                  <a:lnTo>
                    <a:pt x="329" y="1508"/>
                  </a:lnTo>
                  <a:lnTo>
                    <a:pt x="319" y="1525"/>
                  </a:lnTo>
                  <a:lnTo>
                    <a:pt x="307" y="1540"/>
                  </a:lnTo>
                  <a:lnTo>
                    <a:pt x="297" y="1552"/>
                  </a:lnTo>
                  <a:lnTo>
                    <a:pt x="286" y="1563"/>
                  </a:lnTo>
                  <a:lnTo>
                    <a:pt x="274" y="1572"/>
                  </a:lnTo>
                  <a:lnTo>
                    <a:pt x="262" y="1580"/>
                  </a:lnTo>
                  <a:lnTo>
                    <a:pt x="249" y="1584"/>
                  </a:lnTo>
                  <a:lnTo>
                    <a:pt x="236" y="1589"/>
                  </a:lnTo>
                  <a:lnTo>
                    <a:pt x="222" y="1592"/>
                  </a:lnTo>
                  <a:lnTo>
                    <a:pt x="209" y="1592"/>
                  </a:lnTo>
                  <a:lnTo>
                    <a:pt x="199" y="1592"/>
                  </a:lnTo>
                  <a:lnTo>
                    <a:pt x="191" y="1591"/>
                  </a:lnTo>
                  <a:lnTo>
                    <a:pt x="183" y="1589"/>
                  </a:lnTo>
                  <a:lnTo>
                    <a:pt x="175" y="1586"/>
                  </a:lnTo>
                  <a:lnTo>
                    <a:pt x="166" y="1583"/>
                  </a:lnTo>
                  <a:lnTo>
                    <a:pt x="159" y="1578"/>
                  </a:lnTo>
                  <a:lnTo>
                    <a:pt x="151" y="1574"/>
                  </a:lnTo>
                  <a:lnTo>
                    <a:pt x="144" y="1569"/>
                  </a:lnTo>
                  <a:lnTo>
                    <a:pt x="138" y="1563"/>
                  </a:lnTo>
                  <a:lnTo>
                    <a:pt x="130" y="1555"/>
                  </a:lnTo>
                  <a:lnTo>
                    <a:pt x="123" y="1548"/>
                  </a:lnTo>
                  <a:lnTo>
                    <a:pt x="117" y="1540"/>
                  </a:lnTo>
                  <a:lnTo>
                    <a:pt x="111" y="1530"/>
                  </a:lnTo>
                  <a:lnTo>
                    <a:pt x="105" y="1520"/>
                  </a:lnTo>
                  <a:lnTo>
                    <a:pt x="98" y="1509"/>
                  </a:lnTo>
                  <a:lnTo>
                    <a:pt x="93" y="1499"/>
                  </a:lnTo>
                  <a:lnTo>
                    <a:pt x="82" y="1474"/>
                  </a:lnTo>
                  <a:lnTo>
                    <a:pt x="72" y="1446"/>
                  </a:lnTo>
                  <a:lnTo>
                    <a:pt x="62" y="1416"/>
                  </a:lnTo>
                  <a:lnTo>
                    <a:pt x="53" y="1382"/>
                  </a:lnTo>
                  <a:lnTo>
                    <a:pt x="45" y="1346"/>
                  </a:lnTo>
                  <a:lnTo>
                    <a:pt x="38" y="1307"/>
                  </a:lnTo>
                  <a:lnTo>
                    <a:pt x="30" y="1265"/>
                  </a:lnTo>
                  <a:lnTo>
                    <a:pt x="24" y="1220"/>
                  </a:lnTo>
                  <a:lnTo>
                    <a:pt x="18" y="1173"/>
                  </a:lnTo>
                  <a:lnTo>
                    <a:pt x="13" y="1125"/>
                  </a:lnTo>
                  <a:lnTo>
                    <a:pt x="9" y="1074"/>
                  </a:lnTo>
                  <a:lnTo>
                    <a:pt x="6" y="1022"/>
                  </a:lnTo>
                  <a:lnTo>
                    <a:pt x="3" y="968"/>
                  </a:lnTo>
                  <a:lnTo>
                    <a:pt x="1" y="913"/>
                  </a:lnTo>
                  <a:lnTo>
                    <a:pt x="0" y="855"/>
                  </a:lnTo>
                  <a:lnTo>
                    <a:pt x="0" y="797"/>
                  </a:lnTo>
                  <a:lnTo>
                    <a:pt x="0" y="734"/>
                  </a:lnTo>
                  <a:lnTo>
                    <a:pt x="1" y="674"/>
                  </a:lnTo>
                  <a:lnTo>
                    <a:pt x="3" y="616"/>
                  </a:lnTo>
                  <a:lnTo>
                    <a:pt x="6" y="561"/>
                  </a:lnTo>
                  <a:lnTo>
                    <a:pt x="10" y="506"/>
                  </a:lnTo>
                  <a:lnTo>
                    <a:pt x="14" y="455"/>
                  </a:lnTo>
                  <a:lnTo>
                    <a:pt x="20" y="405"/>
                  </a:lnTo>
                  <a:lnTo>
                    <a:pt x="26" y="357"/>
                  </a:lnTo>
                  <a:lnTo>
                    <a:pt x="34" y="313"/>
                  </a:lnTo>
                  <a:lnTo>
                    <a:pt x="41" y="270"/>
                  </a:lnTo>
                  <a:lnTo>
                    <a:pt x="50" y="230"/>
                  </a:lnTo>
                  <a:lnTo>
                    <a:pt x="59" y="194"/>
                  </a:lnTo>
                  <a:lnTo>
                    <a:pt x="70" y="160"/>
                  </a:lnTo>
                  <a:lnTo>
                    <a:pt x="81" y="129"/>
                  </a:lnTo>
                  <a:lnTo>
                    <a:pt x="92" y="100"/>
                  </a:lnTo>
                  <a:lnTo>
                    <a:pt x="105" y="74"/>
                  </a:lnTo>
                  <a:lnTo>
                    <a:pt x="115" y="57"/>
                  </a:lnTo>
                  <a:lnTo>
                    <a:pt x="127" y="41"/>
                  </a:lnTo>
                  <a:lnTo>
                    <a:pt x="132" y="35"/>
                  </a:lnTo>
                  <a:lnTo>
                    <a:pt x="139" y="29"/>
                  </a:lnTo>
                  <a:lnTo>
                    <a:pt x="146" y="23"/>
                  </a:lnTo>
                  <a:lnTo>
                    <a:pt x="152" y="19"/>
                  </a:lnTo>
                  <a:lnTo>
                    <a:pt x="159" y="14"/>
                  </a:lnTo>
                  <a:lnTo>
                    <a:pt x="166" y="10"/>
                  </a:lnTo>
                  <a:lnTo>
                    <a:pt x="174" y="8"/>
                  </a:lnTo>
                  <a:lnTo>
                    <a:pt x="181" y="5"/>
                  </a:lnTo>
                  <a:lnTo>
                    <a:pt x="197" y="2"/>
                  </a:lnTo>
                  <a:lnTo>
                    <a:pt x="214" y="0"/>
                  </a:lnTo>
                  <a:lnTo>
                    <a:pt x="229" y="0"/>
                  </a:lnTo>
                  <a:lnTo>
                    <a:pt x="245" y="3"/>
                  </a:lnTo>
                  <a:lnTo>
                    <a:pt x="258" y="6"/>
                  </a:lnTo>
                  <a:lnTo>
                    <a:pt x="271" y="11"/>
                  </a:lnTo>
                  <a:lnTo>
                    <a:pt x="283" y="19"/>
                  </a:lnTo>
                  <a:lnTo>
                    <a:pt x="294" y="26"/>
                  </a:lnTo>
                  <a:lnTo>
                    <a:pt x="303" y="35"/>
                  </a:lnTo>
                  <a:lnTo>
                    <a:pt x="312" y="46"/>
                  </a:lnTo>
                  <a:lnTo>
                    <a:pt x="320" y="58"/>
                  </a:lnTo>
                  <a:lnTo>
                    <a:pt x="328" y="73"/>
                  </a:lnTo>
                  <a:lnTo>
                    <a:pt x="335" y="87"/>
                  </a:lnTo>
                  <a:lnTo>
                    <a:pt x="341" y="106"/>
                  </a:lnTo>
                  <a:lnTo>
                    <a:pt x="348" y="124"/>
                  </a:lnTo>
                  <a:lnTo>
                    <a:pt x="355" y="144"/>
                  </a:lnTo>
                  <a:lnTo>
                    <a:pt x="361" y="166"/>
                  </a:lnTo>
                  <a:lnTo>
                    <a:pt x="366" y="189"/>
                  </a:lnTo>
                  <a:lnTo>
                    <a:pt x="371" y="215"/>
                  </a:lnTo>
                  <a:lnTo>
                    <a:pt x="376" y="241"/>
                  </a:lnTo>
                  <a:lnTo>
                    <a:pt x="380" y="270"/>
                  </a:lnTo>
                  <a:lnTo>
                    <a:pt x="385" y="299"/>
                  </a:lnTo>
                  <a:lnTo>
                    <a:pt x="389" y="331"/>
                  </a:lnTo>
                  <a:lnTo>
                    <a:pt x="393" y="365"/>
                  </a:lnTo>
                  <a:lnTo>
                    <a:pt x="396" y="400"/>
                  </a:lnTo>
                  <a:lnTo>
                    <a:pt x="399" y="436"/>
                  </a:lnTo>
                  <a:lnTo>
                    <a:pt x="281" y="517"/>
                  </a:lnTo>
                  <a:lnTo>
                    <a:pt x="275" y="477"/>
                  </a:lnTo>
                  <a:lnTo>
                    <a:pt x="270" y="441"/>
                  </a:lnTo>
                  <a:lnTo>
                    <a:pt x="267" y="425"/>
                  </a:lnTo>
                  <a:lnTo>
                    <a:pt x="263" y="409"/>
                  </a:lnTo>
                  <a:lnTo>
                    <a:pt x="259" y="396"/>
                  </a:lnTo>
                  <a:lnTo>
                    <a:pt x="255" y="384"/>
                  </a:lnTo>
                  <a:lnTo>
                    <a:pt x="251" y="373"/>
                  </a:lnTo>
                  <a:lnTo>
                    <a:pt x="246" y="365"/>
                  </a:lnTo>
                  <a:lnTo>
                    <a:pt x="240" y="356"/>
                  </a:lnTo>
                  <a:lnTo>
                    <a:pt x="235" y="350"/>
                  </a:lnTo>
                  <a:lnTo>
                    <a:pt x="230" y="344"/>
                  </a:lnTo>
                  <a:lnTo>
                    <a:pt x="224" y="340"/>
                  </a:lnTo>
                  <a:lnTo>
                    <a:pt x="218" y="339"/>
                  </a:lnTo>
                  <a:lnTo>
                    <a:pt x="211" y="338"/>
                  </a:lnTo>
                  <a:lnTo>
                    <a:pt x="205" y="338"/>
                  </a:lnTo>
                  <a:lnTo>
                    <a:pt x="201" y="339"/>
                  </a:lnTo>
                  <a:lnTo>
                    <a:pt x="196" y="342"/>
                  </a:lnTo>
                  <a:lnTo>
                    <a:pt x="192" y="345"/>
                  </a:lnTo>
                  <a:lnTo>
                    <a:pt x="187" y="349"/>
                  </a:lnTo>
                  <a:lnTo>
                    <a:pt x="183" y="354"/>
                  </a:lnTo>
                  <a:lnTo>
                    <a:pt x="179" y="359"/>
                  </a:lnTo>
                  <a:lnTo>
                    <a:pt x="175" y="365"/>
                  </a:lnTo>
                  <a:lnTo>
                    <a:pt x="166" y="380"/>
                  </a:lnTo>
                  <a:lnTo>
                    <a:pt x="159" y="400"/>
                  </a:lnTo>
                  <a:lnTo>
                    <a:pt x="153" y="421"/>
                  </a:lnTo>
                  <a:lnTo>
                    <a:pt x="147" y="447"/>
                  </a:lnTo>
                  <a:lnTo>
                    <a:pt x="141" y="476"/>
                  </a:lnTo>
                  <a:lnTo>
                    <a:pt x="135" y="509"/>
                  </a:lnTo>
                  <a:lnTo>
                    <a:pt x="131" y="546"/>
                  </a:lnTo>
                  <a:lnTo>
                    <a:pt x="128" y="587"/>
                  </a:lnTo>
                  <a:lnTo>
                    <a:pt x="126" y="632"/>
                  </a:lnTo>
                  <a:lnTo>
                    <a:pt x="124" y="680"/>
                  </a:lnTo>
                  <a:lnTo>
                    <a:pt x="123" y="734"/>
                  </a:lnTo>
                  <a:lnTo>
                    <a:pt x="122" y="791"/>
                  </a:lnTo>
                  <a:lnTo>
                    <a:pt x="123" y="851"/>
                  </a:lnTo>
                  <a:lnTo>
                    <a:pt x="124" y="907"/>
                  </a:lnTo>
                  <a:lnTo>
                    <a:pt x="126" y="959"/>
                  </a:lnTo>
                  <a:lnTo>
                    <a:pt x="128" y="1005"/>
                  </a:lnTo>
                  <a:lnTo>
                    <a:pt x="132" y="1047"/>
                  </a:lnTo>
                  <a:lnTo>
                    <a:pt x="136" y="1086"/>
                  </a:lnTo>
                  <a:lnTo>
                    <a:pt x="141" y="1119"/>
                  </a:lnTo>
                  <a:lnTo>
                    <a:pt x="147" y="1148"/>
                  </a:lnTo>
                  <a:lnTo>
                    <a:pt x="153" y="1173"/>
                  </a:lnTo>
                  <a:lnTo>
                    <a:pt x="160" y="1195"/>
                  </a:lnTo>
                  <a:lnTo>
                    <a:pt x="167" y="1213"/>
                  </a:lnTo>
                  <a:lnTo>
                    <a:pt x="176" y="1229"/>
                  </a:lnTo>
                  <a:lnTo>
                    <a:pt x="180" y="1235"/>
                  </a:lnTo>
                  <a:lnTo>
                    <a:pt x="185" y="1240"/>
                  </a:lnTo>
                  <a:lnTo>
                    <a:pt x="189" y="1244"/>
                  </a:lnTo>
                  <a:lnTo>
                    <a:pt x="194" y="1248"/>
                  </a:lnTo>
                  <a:lnTo>
                    <a:pt x="198" y="1252"/>
                  </a:lnTo>
                  <a:lnTo>
                    <a:pt x="203" y="1253"/>
                  </a:lnTo>
                  <a:lnTo>
                    <a:pt x="209" y="1254"/>
                  </a:lnTo>
                  <a:lnTo>
                    <a:pt x="215" y="1255"/>
                  </a:lnTo>
                  <a:lnTo>
                    <a:pt x="220" y="1255"/>
                  </a:lnTo>
                  <a:lnTo>
                    <a:pt x="224" y="1254"/>
                  </a:lnTo>
                  <a:lnTo>
                    <a:pt x="229" y="1252"/>
                  </a:lnTo>
                  <a:lnTo>
                    <a:pt x="234" y="1249"/>
                  </a:lnTo>
                  <a:lnTo>
                    <a:pt x="239" y="1246"/>
                  </a:lnTo>
                  <a:lnTo>
                    <a:pt x="245" y="1242"/>
                  </a:lnTo>
                  <a:lnTo>
                    <a:pt x="249" y="1237"/>
                  </a:lnTo>
                  <a:lnTo>
                    <a:pt x="254" y="1232"/>
                  </a:lnTo>
                  <a:lnTo>
                    <a:pt x="263" y="1218"/>
                  </a:lnTo>
                  <a:lnTo>
                    <a:pt x="273" y="1201"/>
                  </a:lnTo>
                  <a:lnTo>
                    <a:pt x="285" y="1179"/>
                  </a:lnTo>
                  <a:lnTo>
                    <a:pt x="296" y="1154"/>
                  </a:lnTo>
                  <a:lnTo>
                    <a:pt x="296" y="1008"/>
                  </a:lnTo>
                  <a:lnTo>
                    <a:pt x="215" y="1008"/>
                  </a:lnTo>
                </a:path>
              </a:pathLst>
            </a:custGeom>
            <a:noFill/>
            <a:ln w="3175">
              <a:solidFill>
                <a:srgbClr val="DA292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FFFFFF"/>
                </a:solidFill>
              </a:endParaRPr>
            </a:p>
          </p:txBody>
        </p:sp>
        <p:sp>
          <p:nvSpPr>
            <p:cNvPr id="32" name="WordArt 31"/>
            <p:cNvSpPr>
              <a:spLocks noChangeArrowheads="1" noChangeShapeType="1" noTextEdit="1"/>
            </p:cNvSpPr>
            <p:nvPr/>
          </p:nvSpPr>
          <p:spPr bwMode="auto">
            <a:xfrm rot="-1065168">
              <a:off x="4014" y="1616"/>
              <a:ext cx="1282"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pushdown automaton</a:t>
              </a:r>
            </a:p>
          </p:txBody>
        </p:sp>
        <p:sp>
          <p:nvSpPr>
            <p:cNvPr id="33" name="WordArt 32"/>
            <p:cNvSpPr>
              <a:spLocks noChangeArrowheads="1" noChangeShapeType="1" noTextEdit="1"/>
            </p:cNvSpPr>
            <p:nvPr/>
          </p:nvSpPr>
          <p:spPr bwMode="auto">
            <a:xfrm rot="2685918">
              <a:off x="839" y="981"/>
              <a:ext cx="874"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LL(k) grammar</a:t>
              </a:r>
            </a:p>
          </p:txBody>
        </p:sp>
        <p:sp>
          <p:nvSpPr>
            <p:cNvPr id="34" name="WordArt 33"/>
            <p:cNvSpPr>
              <a:spLocks noChangeArrowheads="1" noChangeShapeType="1" noTextEdit="1"/>
            </p:cNvSpPr>
            <p:nvPr/>
          </p:nvSpPr>
          <p:spPr bwMode="auto">
            <a:xfrm rot="226507">
              <a:off x="4014" y="2568"/>
              <a:ext cx="1056"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genetic algorithm</a:t>
              </a:r>
            </a:p>
          </p:txBody>
        </p:sp>
        <p:sp>
          <p:nvSpPr>
            <p:cNvPr id="35" name="WordArt 34"/>
            <p:cNvSpPr>
              <a:spLocks noChangeArrowheads="1" noChangeShapeType="1" noTextEdit="1"/>
            </p:cNvSpPr>
            <p:nvPr/>
          </p:nvSpPr>
          <p:spPr bwMode="auto">
            <a:xfrm rot="-2152278">
              <a:off x="521" y="3521"/>
              <a:ext cx="110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production systems</a:t>
              </a:r>
            </a:p>
          </p:txBody>
        </p:sp>
        <p:sp>
          <p:nvSpPr>
            <p:cNvPr id="36" name="WordArt 35"/>
            <p:cNvSpPr>
              <a:spLocks noChangeArrowheads="1" noChangeShapeType="1" noTextEdit="1"/>
            </p:cNvSpPr>
            <p:nvPr/>
          </p:nvSpPr>
          <p:spPr bwMode="auto">
            <a:xfrm rot="-24613792">
              <a:off x="3168" y="1010"/>
              <a:ext cx="1210"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simulated annealing</a:t>
              </a:r>
            </a:p>
          </p:txBody>
        </p:sp>
        <p:sp>
          <p:nvSpPr>
            <p:cNvPr id="37" name="WordArt 36"/>
            <p:cNvSpPr>
              <a:spLocks noChangeArrowheads="1" noChangeShapeType="1" noTextEdit="1"/>
            </p:cNvSpPr>
            <p:nvPr/>
          </p:nvSpPr>
          <p:spPr bwMode="auto">
            <a:xfrm rot="1873625">
              <a:off x="3515" y="3158"/>
              <a:ext cx="161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explanation-based learning</a:t>
              </a:r>
            </a:p>
          </p:txBody>
        </p:sp>
        <p:sp>
          <p:nvSpPr>
            <p:cNvPr id="38" name="WordArt 39"/>
            <p:cNvSpPr>
              <a:spLocks noChangeArrowheads="1" noChangeShapeType="1" noTextEdit="1"/>
            </p:cNvSpPr>
            <p:nvPr/>
          </p:nvSpPr>
          <p:spPr bwMode="auto">
            <a:xfrm rot="2021644">
              <a:off x="612" y="981"/>
              <a:ext cx="466"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schema</a:t>
              </a:r>
            </a:p>
          </p:txBody>
        </p:sp>
        <p:sp>
          <p:nvSpPr>
            <p:cNvPr id="39" name="WordArt 40"/>
            <p:cNvSpPr>
              <a:spLocks noChangeArrowheads="1" noChangeShapeType="1" noTextEdit="1"/>
            </p:cNvSpPr>
            <p:nvPr/>
          </p:nvSpPr>
          <p:spPr bwMode="auto">
            <a:xfrm rot="-1916104">
              <a:off x="4195" y="935"/>
              <a:ext cx="677"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inheritance</a:t>
              </a:r>
            </a:p>
          </p:txBody>
        </p:sp>
        <p:sp>
          <p:nvSpPr>
            <p:cNvPr id="40" name="WordArt 42"/>
            <p:cNvSpPr>
              <a:spLocks noChangeArrowheads="1" noChangeShapeType="1" noTextEdit="1"/>
            </p:cNvSpPr>
            <p:nvPr/>
          </p:nvSpPr>
          <p:spPr bwMode="auto">
            <a:xfrm rot="61605601">
              <a:off x="1466" y="3301"/>
              <a:ext cx="1075"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Bayesian networks</a:t>
              </a:r>
            </a:p>
          </p:txBody>
        </p:sp>
        <p:sp>
          <p:nvSpPr>
            <p:cNvPr id="41" name="WordArt 43"/>
            <p:cNvSpPr>
              <a:spLocks noChangeArrowheads="1" noChangeShapeType="1" noTextEdit="1"/>
            </p:cNvSpPr>
            <p:nvPr/>
          </p:nvSpPr>
          <p:spPr bwMode="auto">
            <a:xfrm rot="-25279504">
              <a:off x="1718" y="3413"/>
              <a:ext cx="111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logic programming</a:t>
              </a:r>
            </a:p>
          </p:txBody>
        </p:sp>
        <p:sp>
          <p:nvSpPr>
            <p:cNvPr id="42" name="WordArt 44"/>
            <p:cNvSpPr>
              <a:spLocks noChangeArrowheads="1" noChangeShapeType="1" noTextEdit="1"/>
            </p:cNvSpPr>
            <p:nvPr/>
          </p:nvSpPr>
          <p:spPr bwMode="auto">
            <a:xfrm rot="-946436">
              <a:off x="431" y="2931"/>
              <a:ext cx="1301"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case-based reasoning</a:t>
              </a:r>
            </a:p>
          </p:txBody>
        </p:sp>
        <p:sp>
          <p:nvSpPr>
            <p:cNvPr id="43" name="WordArt 45"/>
            <p:cNvSpPr>
              <a:spLocks noChangeArrowheads="1" noChangeShapeType="1" noTextEdit="1"/>
            </p:cNvSpPr>
            <p:nvPr/>
          </p:nvSpPr>
          <p:spPr bwMode="auto">
            <a:xfrm rot="-24438735">
              <a:off x="4193" y="757"/>
              <a:ext cx="250"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Lisp</a:t>
              </a:r>
            </a:p>
          </p:txBody>
        </p:sp>
        <p:sp>
          <p:nvSpPr>
            <p:cNvPr id="44" name="WordArt 46"/>
            <p:cNvSpPr>
              <a:spLocks noChangeArrowheads="1" noChangeShapeType="1" noTextEdit="1"/>
            </p:cNvSpPr>
            <p:nvPr/>
          </p:nvSpPr>
          <p:spPr bwMode="auto">
            <a:xfrm rot="-4499172">
              <a:off x="2179" y="3586"/>
              <a:ext cx="64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perceptron</a:t>
              </a:r>
            </a:p>
          </p:txBody>
        </p:sp>
        <p:sp>
          <p:nvSpPr>
            <p:cNvPr id="45" name="WordArt 47"/>
            <p:cNvSpPr>
              <a:spLocks noChangeArrowheads="1" noChangeShapeType="1" noTextEdit="1"/>
            </p:cNvSpPr>
            <p:nvPr/>
          </p:nvSpPr>
          <p:spPr bwMode="auto">
            <a:xfrm>
              <a:off x="4195" y="2295"/>
              <a:ext cx="850"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Skolemization</a:t>
              </a:r>
            </a:p>
          </p:txBody>
        </p:sp>
        <p:sp>
          <p:nvSpPr>
            <p:cNvPr id="46" name="WordArt 48"/>
            <p:cNvSpPr>
              <a:spLocks noChangeArrowheads="1" noChangeShapeType="1" noTextEdit="1"/>
            </p:cNvSpPr>
            <p:nvPr/>
          </p:nvSpPr>
          <p:spPr bwMode="auto">
            <a:xfrm rot="2587060">
              <a:off x="3061" y="3339"/>
              <a:ext cx="97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lambda calculus</a:t>
              </a:r>
            </a:p>
          </p:txBody>
        </p:sp>
        <p:sp>
          <p:nvSpPr>
            <p:cNvPr id="47" name="WordArt 49"/>
            <p:cNvSpPr>
              <a:spLocks noChangeArrowheads="1" noChangeShapeType="1" noTextEdit="1"/>
            </p:cNvSpPr>
            <p:nvPr/>
          </p:nvSpPr>
          <p:spPr bwMode="auto">
            <a:xfrm rot="4495812">
              <a:off x="1780" y="992"/>
              <a:ext cx="902"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neural networks</a:t>
              </a:r>
            </a:p>
          </p:txBody>
        </p:sp>
        <p:sp>
          <p:nvSpPr>
            <p:cNvPr id="48" name="WordArt 50"/>
            <p:cNvSpPr>
              <a:spLocks noChangeArrowheads="1" noChangeShapeType="1" noTextEdit="1"/>
            </p:cNvSpPr>
            <p:nvPr/>
          </p:nvSpPr>
          <p:spPr bwMode="auto">
            <a:xfrm rot="1070456">
              <a:off x="4468" y="3067"/>
              <a:ext cx="854"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expert system</a:t>
              </a:r>
            </a:p>
          </p:txBody>
        </p:sp>
        <p:sp>
          <p:nvSpPr>
            <p:cNvPr id="49" name="WordArt 51"/>
            <p:cNvSpPr>
              <a:spLocks noChangeArrowheads="1" noChangeShapeType="1" noTextEdit="1"/>
            </p:cNvSpPr>
            <p:nvPr/>
          </p:nvSpPr>
          <p:spPr bwMode="auto">
            <a:xfrm rot="39805309">
              <a:off x="3143" y="899"/>
              <a:ext cx="715"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Horn clause</a:t>
              </a:r>
            </a:p>
          </p:txBody>
        </p:sp>
        <p:sp>
          <p:nvSpPr>
            <p:cNvPr id="50" name="WordArt 52"/>
            <p:cNvSpPr>
              <a:spLocks noChangeArrowheads="1" noChangeShapeType="1" noTextEdit="1"/>
            </p:cNvSpPr>
            <p:nvPr/>
          </p:nvSpPr>
          <p:spPr bwMode="auto">
            <a:xfrm rot="-1242020">
              <a:off x="3696" y="1389"/>
              <a:ext cx="170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inductive logic programming</a:t>
              </a:r>
            </a:p>
          </p:txBody>
        </p:sp>
        <p:sp>
          <p:nvSpPr>
            <p:cNvPr id="51" name="WordArt 53"/>
            <p:cNvSpPr>
              <a:spLocks noChangeArrowheads="1" noChangeShapeType="1" noTextEdit="1"/>
            </p:cNvSpPr>
            <p:nvPr/>
          </p:nvSpPr>
          <p:spPr bwMode="auto">
            <a:xfrm rot="3384364">
              <a:off x="1065" y="936"/>
              <a:ext cx="1061"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err="1">
                  <a:ln w="9525">
                    <a:solidFill>
                      <a:srgbClr val="000000"/>
                    </a:solidFill>
                    <a:round/>
                    <a:headEnd/>
                    <a:tailEnd/>
                  </a:ln>
                  <a:solidFill>
                    <a:srgbClr val="FFFFFF"/>
                  </a:solidFill>
                  <a:latin typeface="Arial Black"/>
                </a:rPr>
                <a:t>possibilistic</a:t>
              </a:r>
              <a:r>
                <a:rPr lang="en-GB" sz="1400" kern="10" dirty="0">
                  <a:ln w="9525">
                    <a:solidFill>
                      <a:srgbClr val="000000"/>
                    </a:solidFill>
                    <a:round/>
                    <a:headEnd/>
                    <a:tailEnd/>
                  </a:ln>
                  <a:solidFill>
                    <a:srgbClr val="FFFFFF"/>
                  </a:solidFill>
                  <a:latin typeface="Arial Black"/>
                </a:rPr>
                <a:t> logic</a:t>
              </a:r>
            </a:p>
          </p:txBody>
        </p:sp>
        <p:sp>
          <p:nvSpPr>
            <p:cNvPr id="52" name="WordArt 54"/>
            <p:cNvSpPr>
              <a:spLocks noChangeArrowheads="1" noChangeShapeType="1" noTextEdit="1"/>
            </p:cNvSpPr>
            <p:nvPr/>
          </p:nvSpPr>
          <p:spPr bwMode="auto">
            <a:xfrm rot="-636591">
              <a:off x="4830" y="1752"/>
              <a:ext cx="63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fuzzy logic</a:t>
              </a:r>
            </a:p>
          </p:txBody>
        </p:sp>
        <p:sp>
          <p:nvSpPr>
            <p:cNvPr id="53" name="WordArt 55"/>
            <p:cNvSpPr>
              <a:spLocks noChangeArrowheads="1" noChangeShapeType="1" noTextEdit="1"/>
            </p:cNvSpPr>
            <p:nvPr/>
          </p:nvSpPr>
          <p:spPr bwMode="auto">
            <a:xfrm rot="311980">
              <a:off x="340" y="2160"/>
              <a:ext cx="109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truth maintenance</a:t>
              </a:r>
            </a:p>
          </p:txBody>
        </p:sp>
        <p:sp>
          <p:nvSpPr>
            <p:cNvPr id="54" name="WordArt 56"/>
            <p:cNvSpPr>
              <a:spLocks noChangeArrowheads="1" noChangeShapeType="1" noTextEdit="1"/>
            </p:cNvSpPr>
            <p:nvPr/>
          </p:nvSpPr>
          <p:spPr bwMode="auto">
            <a:xfrm rot="2184770">
              <a:off x="3107" y="3249"/>
              <a:ext cx="1642"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self-organising feature maps</a:t>
              </a:r>
            </a:p>
          </p:txBody>
        </p:sp>
        <p:sp>
          <p:nvSpPr>
            <p:cNvPr id="55" name="WordArt 57"/>
            <p:cNvSpPr>
              <a:spLocks noChangeArrowheads="1" noChangeShapeType="1" noTextEdit="1"/>
            </p:cNvSpPr>
            <p:nvPr/>
          </p:nvSpPr>
          <p:spPr bwMode="auto">
            <a:xfrm rot="-2883721">
              <a:off x="1003" y="3402"/>
              <a:ext cx="1186"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autoepistemic logic</a:t>
              </a:r>
            </a:p>
          </p:txBody>
        </p:sp>
        <p:sp>
          <p:nvSpPr>
            <p:cNvPr id="56" name="WordArt 58"/>
            <p:cNvSpPr>
              <a:spLocks noChangeArrowheads="1" noChangeShapeType="1" noTextEdit="1"/>
            </p:cNvSpPr>
            <p:nvPr/>
          </p:nvSpPr>
          <p:spPr bwMode="auto">
            <a:xfrm rot="1640799">
              <a:off x="249" y="1344"/>
              <a:ext cx="135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constraint satisfaction</a:t>
              </a:r>
            </a:p>
          </p:txBody>
        </p:sp>
        <p:sp>
          <p:nvSpPr>
            <p:cNvPr id="57" name="WordArt 59"/>
            <p:cNvSpPr>
              <a:spLocks noChangeArrowheads="1" noChangeShapeType="1" noTextEdit="1"/>
            </p:cNvSpPr>
            <p:nvPr/>
          </p:nvSpPr>
          <p:spPr bwMode="auto">
            <a:xfrm rot="3966810">
              <a:off x="2845" y="3556"/>
              <a:ext cx="76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utility theory</a:t>
              </a:r>
            </a:p>
          </p:txBody>
        </p:sp>
        <p:sp>
          <p:nvSpPr>
            <p:cNvPr id="58" name="WordArt 60"/>
            <p:cNvSpPr>
              <a:spLocks noChangeArrowheads="1" noChangeShapeType="1" noTextEdit="1"/>
            </p:cNvSpPr>
            <p:nvPr/>
          </p:nvSpPr>
          <p:spPr bwMode="auto">
            <a:xfrm rot="5244718">
              <a:off x="2645" y="3664"/>
              <a:ext cx="624"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ontologies</a:t>
              </a:r>
            </a:p>
          </p:txBody>
        </p:sp>
        <p:sp>
          <p:nvSpPr>
            <p:cNvPr id="59" name="WordArt 61"/>
            <p:cNvSpPr>
              <a:spLocks noChangeArrowheads="1" noChangeShapeType="1" noTextEdit="1"/>
            </p:cNvSpPr>
            <p:nvPr/>
          </p:nvSpPr>
          <p:spPr bwMode="auto">
            <a:xfrm rot="-581604">
              <a:off x="612" y="2704"/>
              <a:ext cx="73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re-write rule</a:t>
              </a:r>
            </a:p>
          </p:txBody>
        </p:sp>
        <p:sp>
          <p:nvSpPr>
            <p:cNvPr id="60" name="WordArt 62"/>
            <p:cNvSpPr>
              <a:spLocks noChangeArrowheads="1" noChangeShapeType="1" noTextEdit="1"/>
            </p:cNvSpPr>
            <p:nvPr/>
          </p:nvSpPr>
          <p:spPr bwMode="auto">
            <a:xfrm rot="4950506">
              <a:off x="2080" y="964"/>
              <a:ext cx="845"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semi-graphoid</a:t>
              </a:r>
            </a:p>
          </p:txBody>
        </p:sp>
        <p:sp>
          <p:nvSpPr>
            <p:cNvPr id="61" name="WordArt 63"/>
            <p:cNvSpPr>
              <a:spLocks noChangeArrowheads="1" noChangeShapeType="1" noTextEdit="1"/>
            </p:cNvSpPr>
            <p:nvPr/>
          </p:nvSpPr>
          <p:spPr bwMode="auto">
            <a:xfrm rot="-133780">
              <a:off x="204" y="2432"/>
              <a:ext cx="133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object-oriented design</a:t>
              </a:r>
            </a:p>
          </p:txBody>
        </p:sp>
        <p:sp>
          <p:nvSpPr>
            <p:cNvPr id="62" name="WordArt 64"/>
            <p:cNvSpPr>
              <a:spLocks noChangeArrowheads="1" noChangeShapeType="1" noTextEdit="1"/>
            </p:cNvSpPr>
            <p:nvPr/>
          </p:nvSpPr>
          <p:spPr bwMode="auto">
            <a:xfrm rot="-25641189">
              <a:off x="2706" y="973"/>
              <a:ext cx="864"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temporal logic</a:t>
              </a:r>
            </a:p>
          </p:txBody>
        </p:sp>
        <p:sp>
          <p:nvSpPr>
            <p:cNvPr id="63" name="WordArt 65"/>
            <p:cNvSpPr>
              <a:spLocks noChangeArrowheads="1" noChangeShapeType="1" noTextEdit="1"/>
            </p:cNvSpPr>
            <p:nvPr/>
          </p:nvSpPr>
          <p:spPr bwMode="auto">
            <a:xfrm rot="-1357191">
              <a:off x="4785" y="935"/>
              <a:ext cx="480"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variable</a:t>
              </a:r>
            </a:p>
          </p:txBody>
        </p:sp>
        <p:sp>
          <p:nvSpPr>
            <p:cNvPr id="64" name="WordArt 66"/>
            <p:cNvSpPr>
              <a:spLocks noChangeArrowheads="1" noChangeShapeType="1" noTextEdit="1"/>
            </p:cNvSpPr>
            <p:nvPr/>
          </p:nvSpPr>
          <p:spPr bwMode="auto">
            <a:xfrm rot="895885">
              <a:off x="249" y="1842"/>
              <a:ext cx="1070"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situation calculus</a:t>
              </a:r>
            </a:p>
          </p:txBody>
        </p:sp>
        <p:sp>
          <p:nvSpPr>
            <p:cNvPr id="65" name="WordArt 67"/>
            <p:cNvSpPr>
              <a:spLocks noChangeArrowheads="1" noChangeShapeType="1" noTextEdit="1"/>
            </p:cNvSpPr>
            <p:nvPr/>
          </p:nvSpPr>
          <p:spPr bwMode="auto">
            <a:xfrm rot="-4956024">
              <a:off x="2509" y="3529"/>
              <a:ext cx="442"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parsing</a:t>
              </a:r>
            </a:p>
          </p:txBody>
        </p:sp>
        <p:sp>
          <p:nvSpPr>
            <p:cNvPr id="66" name="WordArt 68"/>
            <p:cNvSpPr>
              <a:spLocks noChangeArrowheads="1" noChangeShapeType="1" noTextEdit="1"/>
            </p:cNvSpPr>
            <p:nvPr/>
          </p:nvSpPr>
          <p:spPr bwMode="auto">
            <a:xfrm rot="-1187891">
              <a:off x="385" y="3203"/>
              <a:ext cx="124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means-ends analysis</a:t>
              </a:r>
            </a:p>
          </p:txBody>
        </p:sp>
        <p:sp>
          <p:nvSpPr>
            <p:cNvPr id="67" name="WordArt 69"/>
            <p:cNvSpPr>
              <a:spLocks noChangeArrowheads="1" noChangeShapeType="1" noTextEdit="1"/>
            </p:cNvSpPr>
            <p:nvPr/>
          </p:nvSpPr>
          <p:spPr bwMode="auto">
            <a:xfrm rot="-221576">
              <a:off x="4422" y="2024"/>
              <a:ext cx="518"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Petri nets</a:t>
              </a:r>
            </a:p>
          </p:txBody>
        </p:sp>
        <p:sp>
          <p:nvSpPr>
            <p:cNvPr id="68" name="WordArt 70"/>
            <p:cNvSpPr>
              <a:spLocks noChangeArrowheads="1" noChangeShapeType="1" noTextEdit="1"/>
            </p:cNvSpPr>
            <p:nvPr/>
          </p:nvSpPr>
          <p:spPr bwMode="auto">
            <a:xfrm rot="1165156">
              <a:off x="4921" y="3339"/>
              <a:ext cx="413"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n-tuple</a:t>
              </a:r>
            </a:p>
          </p:txBody>
        </p:sp>
        <p:sp>
          <p:nvSpPr>
            <p:cNvPr id="69" name="WordArt 71"/>
            <p:cNvSpPr>
              <a:spLocks noChangeArrowheads="1" noChangeShapeType="1" noTextEdit="1"/>
            </p:cNvSpPr>
            <p:nvPr/>
          </p:nvSpPr>
          <p:spPr bwMode="auto">
            <a:xfrm rot="4041006">
              <a:off x="1419" y="990"/>
              <a:ext cx="989"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prototype theory</a:t>
              </a:r>
            </a:p>
          </p:txBody>
        </p:sp>
        <p:sp>
          <p:nvSpPr>
            <p:cNvPr id="70" name="WordArt 72"/>
            <p:cNvSpPr>
              <a:spLocks noChangeArrowheads="1" noChangeShapeType="1" noTextEdit="1"/>
            </p:cNvSpPr>
            <p:nvPr/>
          </p:nvSpPr>
          <p:spPr bwMode="auto">
            <a:xfrm rot="311666">
              <a:off x="4649" y="2794"/>
              <a:ext cx="662"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a:ln w="9525">
                    <a:solidFill>
                      <a:srgbClr val="000000"/>
                    </a:solidFill>
                    <a:round/>
                    <a:headEnd/>
                    <a:tailEnd/>
                  </a:ln>
                  <a:solidFill>
                    <a:srgbClr val="FFFFFF"/>
                  </a:solidFill>
                  <a:latin typeface="Arial Black"/>
                </a:rPr>
                <a:t>blackboard</a:t>
              </a:r>
            </a:p>
          </p:txBody>
        </p:sp>
        <p:sp>
          <p:nvSpPr>
            <p:cNvPr id="71" name="WordArt 73"/>
            <p:cNvSpPr>
              <a:spLocks noChangeArrowheads="1" noChangeShapeType="1" noTextEdit="1"/>
            </p:cNvSpPr>
            <p:nvPr/>
          </p:nvSpPr>
          <p:spPr bwMode="auto">
            <a:xfrm rot="-26343589">
              <a:off x="2643" y="809"/>
              <a:ext cx="446"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tableau</a:t>
              </a:r>
            </a:p>
          </p:txBody>
        </p:sp>
        <p:sp>
          <p:nvSpPr>
            <p:cNvPr id="72" name="WordArt 116"/>
            <p:cNvSpPr>
              <a:spLocks noChangeArrowheads="1" noChangeShapeType="1" noTextEdit="1"/>
            </p:cNvSpPr>
            <p:nvPr/>
          </p:nvSpPr>
          <p:spPr bwMode="auto">
            <a:xfrm rot="1160544">
              <a:off x="204" y="1480"/>
              <a:ext cx="504" cy="1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1400" kern="10" dirty="0">
                  <a:ln w="9525">
                    <a:solidFill>
                      <a:srgbClr val="000000"/>
                    </a:solidFill>
                    <a:round/>
                    <a:headEnd/>
                    <a:tailEnd/>
                  </a:ln>
                  <a:solidFill>
                    <a:srgbClr val="FFFFFF"/>
                  </a:solidFill>
                  <a:latin typeface="Arial Black"/>
                </a:rPr>
                <a:t>operator</a:t>
              </a:r>
            </a:p>
          </p:txBody>
        </p:sp>
      </p:grpSp>
      <p:sp>
        <p:nvSpPr>
          <p:cNvPr id="74" name="TextBox 73"/>
          <p:cNvSpPr txBox="1"/>
          <p:nvPr/>
        </p:nvSpPr>
        <p:spPr>
          <a:xfrm>
            <a:off x="378875" y="4863315"/>
            <a:ext cx="5089237" cy="1077218"/>
          </a:xfrm>
          <a:prstGeom prst="rect">
            <a:avLst/>
          </a:prstGeom>
          <a:noFill/>
        </p:spPr>
        <p:txBody>
          <a:bodyPr wrap="square" rtlCol="0">
            <a:spAutoFit/>
          </a:bodyPr>
          <a:lstStyle/>
          <a:p>
            <a:r>
              <a:rPr lang="en-GB" sz="2000" dirty="0">
                <a:solidFill>
                  <a:srgbClr val="FF0000"/>
                </a:solidFill>
              </a:rPr>
              <a:t>■</a:t>
            </a:r>
            <a:r>
              <a:rPr lang="en-GB" sz="2000" dirty="0"/>
              <a:t> The key </a:t>
            </a:r>
            <a:r>
              <a:rPr lang="en-GB" sz="2000" dirty="0" smtClean="0"/>
              <a:t>to simplification and </a:t>
            </a:r>
          </a:p>
          <a:p>
            <a:r>
              <a:rPr lang="en-GB" sz="2000" dirty="0"/>
              <a:t> </a:t>
            </a:r>
            <a:r>
              <a:rPr lang="en-GB" sz="2000" dirty="0" smtClean="0"/>
              <a:t>   integration is the </a:t>
            </a:r>
            <a:r>
              <a:rPr lang="en-GB" sz="2400" b="1" dirty="0" smtClean="0">
                <a:solidFill>
                  <a:srgbClr val="FF0000"/>
                </a:solidFill>
              </a:rPr>
              <a:t>multiple </a:t>
            </a:r>
            <a:r>
              <a:rPr lang="en-GB" sz="2400" b="1" dirty="0">
                <a:solidFill>
                  <a:srgbClr val="FF0000"/>
                </a:solidFill>
              </a:rPr>
              <a:t>alignment</a:t>
            </a:r>
            <a:r>
              <a:rPr lang="en-GB" sz="2000" dirty="0"/>
              <a:t> </a:t>
            </a:r>
            <a:endParaRPr lang="en-GB" sz="2000" dirty="0" smtClean="0"/>
          </a:p>
          <a:p>
            <a:r>
              <a:rPr lang="en-GB" sz="2000" dirty="0"/>
              <a:t> </a:t>
            </a:r>
            <a:r>
              <a:rPr lang="en-GB" sz="2000" dirty="0" smtClean="0"/>
              <a:t>   concept (next).</a:t>
            </a:r>
            <a:endParaRPr lang="en-GB" sz="2000" dirty="0"/>
          </a:p>
        </p:txBody>
      </p:sp>
    </p:spTree>
    <p:extLst>
      <p:ext uri="{BB962C8B-B14F-4D97-AF65-F5344CB8AC3E}">
        <p14:creationId xmlns:p14="http://schemas.microsoft.com/office/powerpoint/2010/main" val="164726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629" y="178419"/>
            <a:ext cx="8229600" cy="1255999"/>
          </a:xfrm>
        </p:spPr>
        <p:txBody>
          <a:bodyPr/>
          <a:lstStyle/>
          <a:p>
            <a:r>
              <a:rPr lang="en-GB" sz="2400" dirty="0" smtClean="0"/>
              <a:t>MULTIPLE ALIGNMENT: A CONCEPT BORROWED (AND ADAPTED) FROM BIOINFORMATICS</a:t>
            </a: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
        <p:nvSpPr>
          <p:cNvPr id="3" name="TextBox 2"/>
          <p:cNvSpPr txBox="1"/>
          <p:nvPr/>
        </p:nvSpPr>
        <p:spPr>
          <a:xfrm>
            <a:off x="936434" y="4869455"/>
            <a:ext cx="7182998" cy="707886"/>
          </a:xfrm>
          <a:prstGeom prst="rect">
            <a:avLst/>
          </a:prstGeom>
          <a:noFill/>
        </p:spPr>
        <p:txBody>
          <a:bodyPr wrap="square" rtlCol="0">
            <a:spAutoFit/>
          </a:bodyPr>
          <a:lstStyle/>
          <a:p>
            <a:pPr marL="285750" indent="-285750"/>
            <a:r>
              <a:rPr lang="en-GB" sz="2000" dirty="0" smtClean="0">
                <a:solidFill>
                  <a:srgbClr val="FF0000"/>
                </a:solidFill>
              </a:rPr>
              <a:t>■ </a:t>
            </a:r>
            <a:r>
              <a:rPr lang="en-GB" sz="2000" dirty="0" smtClean="0"/>
              <a:t>“Stretching” of sequences in a computer brings matching letters into line.</a:t>
            </a:r>
            <a:endParaRPr lang="en-GB" sz="2000" dirty="0"/>
          </a:p>
        </p:txBody>
      </p:sp>
      <p:sp>
        <p:nvSpPr>
          <p:cNvPr id="6" name="TextBox 5"/>
          <p:cNvSpPr txBox="1"/>
          <p:nvPr/>
        </p:nvSpPr>
        <p:spPr>
          <a:xfrm>
            <a:off x="936434" y="5717755"/>
            <a:ext cx="7903126" cy="400110"/>
          </a:xfrm>
          <a:prstGeom prst="rect">
            <a:avLst/>
          </a:prstGeom>
          <a:noFill/>
        </p:spPr>
        <p:txBody>
          <a:bodyPr wrap="none" rtlCol="0">
            <a:spAutoFit/>
          </a:bodyPr>
          <a:lstStyle/>
          <a:p>
            <a:r>
              <a:rPr lang="en-GB" sz="2000" dirty="0" smtClean="0">
                <a:solidFill>
                  <a:srgbClr val="FF0000"/>
                </a:solidFill>
              </a:rPr>
              <a:t>■</a:t>
            </a:r>
            <a:r>
              <a:rPr lang="en-GB" sz="2000" dirty="0" smtClean="0"/>
              <a:t> Heuristic methods are needed because the search is complicated.</a:t>
            </a:r>
            <a:endParaRPr lang="en-GB" sz="2000"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1864" y="1623616"/>
            <a:ext cx="7420273" cy="2981434"/>
          </a:xfrm>
          <a:ln w="25400">
            <a:solidFill>
              <a:srgbClr val="FF0000"/>
            </a:solidFill>
          </a:ln>
        </p:spPr>
      </p:pic>
    </p:spTree>
    <p:extLst>
      <p:ext uri="{BB962C8B-B14F-4D97-AF65-F5344CB8AC3E}">
        <p14:creationId xmlns:p14="http://schemas.microsoft.com/office/powerpoint/2010/main" val="91567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75307" y="193157"/>
            <a:ext cx="8229600" cy="522067"/>
          </a:xfrm>
        </p:spPr>
        <p:txBody>
          <a:bodyPr/>
          <a:lstStyle/>
          <a:p>
            <a:r>
              <a:rPr lang="en-GB" sz="3200" dirty="0" smtClean="0"/>
              <a:t>AN SP MULTIPLE ALIGNMENT</a:t>
            </a:r>
            <a:endParaRPr lang="en-GB" sz="3200" dirty="0"/>
          </a:p>
        </p:txBody>
      </p:sp>
      <p:pic>
        <p:nvPicPr>
          <p:cNvPr id="10" name="Content Placeholder 9" descr="Screen Clipping"/>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430041" y="961738"/>
            <a:ext cx="8229600" cy="3276663"/>
          </a:xfrm>
          <a:ln w="25400">
            <a:solidFill>
              <a:srgbClr val="FF0000"/>
            </a:solidFill>
          </a:ln>
        </p:spPr>
      </p:pic>
      <p:sp>
        <p:nvSpPr>
          <p:cNvPr id="4" name="Footer Placeholder 3"/>
          <p:cNvSpPr>
            <a:spLocks noGrp="1"/>
          </p:cNvSpPr>
          <p:nvPr>
            <p:ph type="ftr" sz="quarter" idx="10"/>
            <p:custDataLst>
              <p:tags r:id="rId2"/>
            </p:custDataLst>
          </p:nvPr>
        </p:nvSpPr>
        <p:spPr/>
        <p:txBody>
          <a:bodyPr/>
          <a:lstStyle/>
          <a:p>
            <a:r>
              <a:rPr lang="en-GB" smtClean="0"/>
              <a:t>CognitionResearch.org</a:t>
            </a:r>
            <a:endParaRPr lang="en-GB" dirty="0"/>
          </a:p>
        </p:txBody>
      </p:sp>
      <p:sp>
        <p:nvSpPr>
          <p:cNvPr id="6" name="TextBox 5"/>
          <p:cNvSpPr txBox="1"/>
          <p:nvPr/>
        </p:nvSpPr>
        <p:spPr>
          <a:xfrm>
            <a:off x="518345" y="5023134"/>
            <a:ext cx="7175911" cy="707886"/>
          </a:xfrm>
          <a:prstGeom prst="rect">
            <a:avLst/>
          </a:prstGeom>
          <a:noFill/>
        </p:spPr>
        <p:txBody>
          <a:bodyPr wrap="square" rtlCol="0">
            <a:spAutoFit/>
          </a:bodyPr>
          <a:lstStyle/>
          <a:p>
            <a:pPr marL="230188" indent="-230188"/>
            <a:r>
              <a:rPr lang="en-GB" sz="2000" dirty="0" smtClean="0">
                <a:solidFill>
                  <a:srgbClr val="FF0000"/>
                </a:solidFill>
              </a:rPr>
              <a:t>■ </a:t>
            </a:r>
            <a:r>
              <a:rPr lang="en-GB" sz="2000" dirty="0" smtClean="0"/>
              <a:t>The </a:t>
            </a:r>
            <a:r>
              <a:rPr lang="en-GB" sz="2000" b="1" dirty="0" smtClean="0">
                <a:solidFill>
                  <a:srgbClr val="FF0000"/>
                </a:solidFill>
              </a:rPr>
              <a:t>versatility</a:t>
            </a:r>
            <a:r>
              <a:rPr lang="en-GB" sz="2000" dirty="0" smtClean="0"/>
              <a:t> of </a:t>
            </a:r>
            <a:r>
              <a:rPr lang="en-GB" sz="2000" b="1" dirty="0" smtClean="0">
                <a:solidFill>
                  <a:srgbClr val="FFFF00"/>
                </a:solidFill>
              </a:rPr>
              <a:t>SP-multiple alignment</a:t>
            </a:r>
            <a:r>
              <a:rPr lang="en-GB" sz="2000" dirty="0" smtClean="0"/>
              <a:t> (described later) is a major discovery.</a:t>
            </a:r>
            <a:endParaRPr lang="en-GB" sz="2000" dirty="0"/>
          </a:p>
        </p:txBody>
      </p:sp>
      <p:sp>
        <p:nvSpPr>
          <p:cNvPr id="7" name="TextBox 6"/>
          <p:cNvSpPr txBox="1"/>
          <p:nvPr/>
        </p:nvSpPr>
        <p:spPr>
          <a:xfrm>
            <a:off x="518345" y="4573817"/>
            <a:ext cx="6402484" cy="400110"/>
          </a:xfrm>
          <a:prstGeom prst="rect">
            <a:avLst/>
          </a:prstGeom>
          <a:noFill/>
        </p:spPr>
        <p:txBody>
          <a:bodyPr wrap="square" rtlCol="0">
            <a:spAutoFit/>
          </a:bodyPr>
          <a:lstStyle/>
          <a:p>
            <a:r>
              <a:rPr lang="en-GB" sz="2000" dirty="0">
                <a:solidFill>
                  <a:srgbClr val="FF0000"/>
                </a:solidFill>
              </a:rPr>
              <a:t>■</a:t>
            </a:r>
            <a:r>
              <a:rPr lang="en-GB" sz="2000" dirty="0"/>
              <a:t> </a:t>
            </a:r>
            <a:r>
              <a:rPr lang="en-GB" sz="2000" b="1" dirty="0" smtClean="0">
                <a:solidFill>
                  <a:srgbClr val="FFFF00"/>
                </a:solidFill>
              </a:rPr>
              <a:t>SP-multiple alignment</a:t>
            </a:r>
            <a:r>
              <a:rPr lang="en-GB" sz="2000" dirty="0" smtClean="0"/>
              <a:t> </a:t>
            </a:r>
            <a:r>
              <a:rPr lang="en-GB" sz="2000" dirty="0"/>
              <a:t>is central in the SP </a:t>
            </a:r>
            <a:r>
              <a:rPr lang="en-GB" sz="2000" dirty="0" smtClean="0"/>
              <a:t>system.</a:t>
            </a:r>
            <a:endParaRPr lang="en-GB" sz="2000" dirty="0"/>
          </a:p>
        </p:txBody>
      </p:sp>
      <p:sp>
        <p:nvSpPr>
          <p:cNvPr id="3" name="TextBox 2"/>
          <p:cNvSpPr txBox="1"/>
          <p:nvPr/>
        </p:nvSpPr>
        <p:spPr>
          <a:xfrm>
            <a:off x="518345" y="5780226"/>
            <a:ext cx="7888698" cy="400110"/>
          </a:xfrm>
          <a:prstGeom prst="rect">
            <a:avLst/>
          </a:prstGeom>
          <a:noFill/>
        </p:spPr>
        <p:txBody>
          <a:bodyPr wrap="none" rtlCol="0">
            <a:spAutoFit/>
          </a:bodyPr>
          <a:lstStyle/>
          <a:p>
            <a:r>
              <a:rPr lang="en-GB" sz="2000" dirty="0">
                <a:solidFill>
                  <a:srgbClr val="FF0000"/>
                </a:solidFill>
              </a:rPr>
              <a:t>■</a:t>
            </a:r>
            <a:r>
              <a:rPr lang="en-GB" sz="2000" dirty="0"/>
              <a:t> </a:t>
            </a:r>
            <a:r>
              <a:rPr lang="en-GB" sz="2000" b="1" dirty="0">
                <a:solidFill>
                  <a:srgbClr val="FFFF00"/>
                </a:solidFill>
              </a:rPr>
              <a:t>SP-multiple alignment</a:t>
            </a:r>
            <a:r>
              <a:rPr lang="en-GB" sz="2000" dirty="0" smtClean="0"/>
              <a:t> could be the “double helix” of intelligence.</a:t>
            </a:r>
            <a:endParaRPr lang="en-GB" sz="2000" dirty="0"/>
          </a:p>
        </p:txBody>
      </p:sp>
    </p:spTree>
    <p:extLst>
      <p:ext uri="{BB962C8B-B14F-4D97-AF65-F5344CB8AC3E}">
        <p14:creationId xmlns:p14="http://schemas.microsoft.com/office/powerpoint/2010/main" val="39827413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3548"/>
          </a:xfrm>
        </p:spPr>
        <p:txBody>
          <a:bodyPr/>
          <a:lstStyle/>
          <a:p>
            <a:r>
              <a:rPr lang="en-GB" sz="3600" dirty="0" smtClean="0"/>
              <a:t>SP-NEURAL</a:t>
            </a:r>
            <a:endParaRPr lang="en-GB" sz="3600" dirty="0"/>
          </a:p>
        </p:txBody>
      </p:sp>
      <p:sp>
        <p:nvSpPr>
          <p:cNvPr id="3" name="Content Placeholder 2"/>
          <p:cNvSpPr>
            <a:spLocks noGrp="1"/>
          </p:cNvSpPr>
          <p:nvPr>
            <p:ph idx="1"/>
          </p:nvPr>
        </p:nvSpPr>
        <p:spPr>
          <a:xfrm>
            <a:off x="457201" y="1050202"/>
            <a:ext cx="2684352" cy="5151422"/>
          </a:xfrm>
        </p:spPr>
        <p:txBody>
          <a:bodyPr/>
          <a:lstStyle/>
          <a:p>
            <a:pPr marL="0" indent="0">
              <a:buNone/>
            </a:pPr>
            <a:r>
              <a:rPr lang="en-GB" sz="2400" dirty="0" smtClean="0"/>
              <a:t>Concepts in the SP system may be mapped into </a:t>
            </a:r>
            <a:r>
              <a:rPr lang="en-GB" sz="2800" b="1" dirty="0" smtClean="0">
                <a:solidFill>
                  <a:srgbClr val="FF0000"/>
                </a:solidFill>
              </a:rPr>
              <a:t>SP-neural</a:t>
            </a:r>
            <a:r>
              <a:rPr lang="en-GB" sz="2400" dirty="0" smtClean="0"/>
              <a:t>, meaning the SP theory expressed as neurons and their inter-connections.</a:t>
            </a: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pic>
        <p:nvPicPr>
          <p:cNvPr id="1026" name="Picture 2" descr="F:\JGW\Research\Figures\Multiple alignments plus\neural2\class_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4010" y="1086415"/>
            <a:ext cx="4681524" cy="5177357"/>
          </a:xfrm>
          <a:prstGeom prst="rect">
            <a:avLst/>
          </a:prstGeom>
          <a:noFill/>
          <a:ln w="2540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8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1000"/>
                                        <p:tgtEl>
                                          <p:spTgt spid="1026"/>
                                        </p:tgtEl>
                                      </p:cBhvr>
                                    </p:animEffect>
                                    <p:anim calcmode="lin" valueType="num">
                                      <p:cBhvr>
                                        <p:cTn id="15" dur="1000" fill="hold"/>
                                        <p:tgtEl>
                                          <p:spTgt spid="1026"/>
                                        </p:tgtEl>
                                        <p:attrNameLst>
                                          <p:attrName>ppt_x</p:attrName>
                                        </p:attrNameLst>
                                      </p:cBhvr>
                                      <p:tavLst>
                                        <p:tav tm="0">
                                          <p:val>
                                            <p:strVal val="#ppt_x"/>
                                          </p:val>
                                        </p:tav>
                                        <p:tav tm="100000">
                                          <p:val>
                                            <p:strVal val="#ppt_x"/>
                                          </p:val>
                                        </p:tav>
                                      </p:tavLst>
                                    </p:anim>
                                    <p:anim calcmode="lin" valueType="num">
                                      <p:cBhvr>
                                        <p:cTn id="1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92746"/>
            <a:ext cx="8229600" cy="1128649"/>
          </a:xfrm>
        </p:spPr>
        <p:txBody>
          <a:bodyPr/>
          <a:lstStyle/>
          <a:p>
            <a:r>
              <a:rPr lang="en-GB" sz="3600" dirty="0" smtClean="0"/>
              <a:t>COMPARISON WITH OTHER AI-RELATED SYSTEMS</a:t>
            </a:r>
            <a:endParaRPr lang="en-GB" sz="3600" dirty="0"/>
          </a:p>
        </p:txBody>
      </p:sp>
      <p:sp>
        <p:nvSpPr>
          <p:cNvPr id="3" name="Content Placeholder 2"/>
          <p:cNvSpPr>
            <a:spLocks noGrp="1"/>
          </p:cNvSpPr>
          <p:nvPr>
            <p:ph idx="1"/>
          </p:nvPr>
        </p:nvSpPr>
        <p:spPr>
          <a:xfrm>
            <a:off x="457200" y="1647731"/>
            <a:ext cx="8229600" cy="4478432"/>
          </a:xfrm>
        </p:spPr>
        <p:txBody>
          <a:bodyPr/>
          <a:lstStyle/>
          <a:p>
            <a:pPr marL="341313" indent="-341313">
              <a:spcBef>
                <a:spcPts val="600"/>
              </a:spcBef>
              <a:spcAft>
                <a:spcPts val="1200"/>
              </a:spcAft>
              <a:buNone/>
            </a:pPr>
            <a:r>
              <a:rPr lang="en-GB" dirty="0" smtClean="0">
                <a:solidFill>
                  <a:srgbClr val="FF0000"/>
                </a:solidFill>
              </a:rPr>
              <a:t>■</a:t>
            </a:r>
            <a:r>
              <a:rPr lang="en-GB" dirty="0" smtClean="0"/>
              <a:t> A recent paper describes several </a:t>
            </a:r>
            <a:r>
              <a:rPr lang="en-GB" dirty="0" smtClean="0">
                <a:solidFill>
                  <a:srgbClr val="FFFF00"/>
                </a:solidFill>
              </a:rPr>
              <a:t>advantages</a:t>
            </a:r>
            <a:r>
              <a:rPr lang="en-GB" dirty="0" smtClean="0"/>
              <a:t> of the SP system compared with several AI-related alternatives.</a:t>
            </a:r>
          </a:p>
          <a:p>
            <a:pPr marL="396875" indent="-396875">
              <a:spcBef>
                <a:spcPts val="600"/>
              </a:spcBef>
              <a:spcAft>
                <a:spcPts val="1200"/>
              </a:spcAft>
              <a:buNone/>
            </a:pPr>
            <a:r>
              <a:rPr lang="en-GB" dirty="0" smtClean="0">
                <a:solidFill>
                  <a:srgbClr val="FF0000"/>
                </a:solidFill>
              </a:rPr>
              <a:t>■</a:t>
            </a:r>
            <a:r>
              <a:rPr lang="en-GB" dirty="0" smtClean="0"/>
              <a:t> There are at least 14 problems with deep learning which are solved in the SP system.</a:t>
            </a:r>
            <a:endParaRPr lang="en-GB"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247209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344" y="228600"/>
            <a:ext cx="8229600" cy="859536"/>
          </a:xfrm>
        </p:spPr>
        <p:txBody>
          <a:bodyPr/>
          <a:lstStyle/>
          <a:p>
            <a:r>
              <a:rPr lang="en-GB" sz="2800" dirty="0" smtClean="0"/>
              <a:t>VERSATILITY AND ADAPTABILITY OF THE SP SYSTEM</a:t>
            </a:r>
            <a:endParaRPr lang="en-GB" sz="2800" dirty="0"/>
          </a:p>
        </p:txBody>
      </p:sp>
      <p:sp>
        <p:nvSpPr>
          <p:cNvPr id="3" name="Content Placeholder 2"/>
          <p:cNvSpPr>
            <a:spLocks noGrp="1"/>
          </p:cNvSpPr>
          <p:nvPr>
            <p:ph idx="1"/>
          </p:nvPr>
        </p:nvSpPr>
        <p:spPr>
          <a:xfrm>
            <a:off x="637794" y="1249379"/>
            <a:ext cx="7886700" cy="4985166"/>
          </a:xfrm>
        </p:spPr>
        <p:txBody>
          <a:bodyPr/>
          <a:lstStyle/>
          <a:p>
            <a:pPr marL="284163" indent="-284163">
              <a:spcBef>
                <a:spcPts val="0"/>
              </a:spcBef>
              <a:spcAft>
                <a:spcPts val="1200"/>
              </a:spcAft>
              <a:buNone/>
            </a:pPr>
            <a:r>
              <a:rPr lang="en-GB" sz="2000" dirty="0" smtClean="0">
                <a:solidFill>
                  <a:srgbClr val="FF0000"/>
                </a:solidFill>
              </a:rPr>
              <a:t>■</a:t>
            </a:r>
            <a:r>
              <a:rPr lang="en-GB" sz="2000" dirty="0" smtClean="0"/>
              <a:t> </a:t>
            </a:r>
            <a:r>
              <a:rPr lang="en-GB" sz="2000" dirty="0">
                <a:solidFill>
                  <a:srgbClr val="FFFF00"/>
                </a:solidFill>
              </a:rPr>
              <a:t>Unsupervised </a:t>
            </a:r>
            <a:r>
              <a:rPr lang="en-GB" sz="2000" dirty="0" smtClean="0">
                <a:solidFill>
                  <a:srgbClr val="FFFF00"/>
                </a:solidFill>
              </a:rPr>
              <a:t>learning</a:t>
            </a:r>
            <a:r>
              <a:rPr lang="en-GB" sz="2000" dirty="0" smtClean="0"/>
              <a:t>: a foundation for all other kinds of learning.</a:t>
            </a:r>
          </a:p>
          <a:p>
            <a:pPr marL="284163" indent="-284163">
              <a:spcBef>
                <a:spcPts val="0"/>
              </a:spcBef>
              <a:spcAft>
                <a:spcPts val="1200"/>
              </a:spcAft>
              <a:buNone/>
            </a:pPr>
            <a:r>
              <a:rPr lang="en-GB" sz="2000" dirty="0" smtClean="0">
                <a:solidFill>
                  <a:srgbClr val="FF0000"/>
                </a:solidFill>
              </a:rPr>
              <a:t>■</a:t>
            </a:r>
            <a:r>
              <a:rPr lang="en-GB" sz="2000" dirty="0" smtClean="0"/>
              <a:t> Representation of </a:t>
            </a:r>
            <a:r>
              <a:rPr lang="en-GB" sz="2000" dirty="0" smtClean="0">
                <a:solidFill>
                  <a:srgbClr val="FFFF00"/>
                </a:solidFill>
              </a:rPr>
              <a:t>several different kinds of knowledge</a:t>
            </a:r>
            <a:r>
              <a:rPr lang="en-GB" sz="2000" dirty="0" smtClean="0"/>
              <a:t>.</a:t>
            </a:r>
          </a:p>
          <a:p>
            <a:pPr marL="0" indent="0">
              <a:spcBef>
                <a:spcPts val="0"/>
              </a:spcBef>
              <a:spcAft>
                <a:spcPts val="1200"/>
              </a:spcAft>
              <a:buNone/>
            </a:pPr>
            <a:r>
              <a:rPr lang="en-GB" sz="2000" dirty="0" smtClean="0">
                <a:solidFill>
                  <a:srgbClr val="FF0000"/>
                </a:solidFill>
              </a:rPr>
              <a:t>■</a:t>
            </a:r>
            <a:r>
              <a:rPr lang="en-GB" sz="2000" dirty="0" smtClean="0"/>
              <a:t> </a:t>
            </a:r>
            <a:r>
              <a:rPr lang="en-GB" sz="2000" dirty="0">
                <a:solidFill>
                  <a:srgbClr val="FFFF00"/>
                </a:solidFill>
              </a:rPr>
              <a:t>Several </a:t>
            </a:r>
            <a:r>
              <a:rPr lang="en-GB" sz="2000" dirty="0" smtClean="0">
                <a:solidFill>
                  <a:srgbClr val="FFFF00"/>
                </a:solidFill>
              </a:rPr>
              <a:t>different kinds </a:t>
            </a:r>
            <a:r>
              <a:rPr lang="en-GB" sz="2000" dirty="0">
                <a:solidFill>
                  <a:srgbClr val="FFFF00"/>
                </a:solidFill>
              </a:rPr>
              <a:t>of reasoning</a:t>
            </a:r>
            <a:r>
              <a:rPr lang="en-GB" sz="2000" dirty="0"/>
              <a:t>.</a:t>
            </a:r>
          </a:p>
          <a:p>
            <a:pPr marL="347663" indent="-347663">
              <a:spcBef>
                <a:spcPts val="0"/>
              </a:spcBef>
              <a:spcAft>
                <a:spcPts val="1200"/>
              </a:spcAft>
              <a:buNone/>
            </a:pPr>
            <a:r>
              <a:rPr lang="en-GB" sz="2000" dirty="0">
                <a:solidFill>
                  <a:srgbClr val="FF0000"/>
                </a:solidFill>
              </a:rPr>
              <a:t>■</a:t>
            </a:r>
            <a:r>
              <a:rPr lang="en-GB" sz="2000" dirty="0"/>
              <a:t> </a:t>
            </a:r>
            <a:r>
              <a:rPr lang="en-GB" sz="2000" dirty="0">
                <a:solidFill>
                  <a:srgbClr val="FFFF00"/>
                </a:solidFill>
              </a:rPr>
              <a:t>Pattern </a:t>
            </a:r>
            <a:r>
              <a:rPr lang="en-GB" sz="2000" dirty="0" smtClean="0">
                <a:solidFill>
                  <a:srgbClr val="FFFF00"/>
                </a:solidFill>
              </a:rPr>
              <a:t>recognition</a:t>
            </a:r>
            <a:r>
              <a:rPr lang="en-GB" sz="2000" dirty="0" smtClean="0"/>
              <a:t> and </a:t>
            </a:r>
            <a:r>
              <a:rPr lang="en-GB" sz="2000" dirty="0" smtClean="0">
                <a:solidFill>
                  <a:srgbClr val="FFFF00"/>
                </a:solidFill>
              </a:rPr>
              <a:t>computer vision</a:t>
            </a:r>
            <a:r>
              <a:rPr lang="en-GB" sz="2000" dirty="0" smtClean="0"/>
              <a:t>:</a:t>
            </a:r>
          </a:p>
          <a:p>
            <a:pPr marL="747713" lvl="1" indent="-347663">
              <a:spcBef>
                <a:spcPts val="0"/>
              </a:spcBef>
              <a:spcAft>
                <a:spcPts val="1200"/>
              </a:spcAft>
              <a:buNone/>
            </a:pPr>
            <a:r>
              <a:rPr lang="en-GB" sz="1600" dirty="0">
                <a:solidFill>
                  <a:srgbClr val="FF0000"/>
                </a:solidFill>
              </a:rPr>
              <a:t>■</a:t>
            </a:r>
            <a:r>
              <a:rPr lang="en-GB" sz="1600" dirty="0"/>
              <a:t> R</a:t>
            </a:r>
            <a:r>
              <a:rPr lang="en-GB" sz="1600" dirty="0" smtClean="0"/>
              <a:t>obust in the face of errors in data; </a:t>
            </a:r>
          </a:p>
          <a:p>
            <a:pPr marL="747713" lvl="1" indent="-347663">
              <a:spcBef>
                <a:spcPts val="0"/>
              </a:spcBef>
              <a:spcAft>
                <a:spcPts val="1200"/>
              </a:spcAft>
              <a:buNone/>
            </a:pPr>
            <a:r>
              <a:rPr lang="en-GB" sz="1600" dirty="0">
                <a:solidFill>
                  <a:srgbClr val="FF0000"/>
                </a:solidFill>
              </a:rPr>
              <a:t>■</a:t>
            </a:r>
            <a:r>
              <a:rPr lang="en-GB" sz="1600" dirty="0"/>
              <a:t> A</a:t>
            </a:r>
            <a:r>
              <a:rPr lang="en-GB" sz="1600" dirty="0" smtClean="0"/>
              <a:t>t multiple levels of abstraction.</a:t>
            </a:r>
            <a:endParaRPr lang="en-GB" sz="1600" dirty="0"/>
          </a:p>
          <a:p>
            <a:pPr marL="0" indent="0">
              <a:spcBef>
                <a:spcPts val="0"/>
              </a:spcBef>
              <a:spcAft>
                <a:spcPts val="1200"/>
              </a:spcAft>
              <a:buNone/>
            </a:pPr>
            <a:r>
              <a:rPr lang="en-GB" sz="2000" dirty="0" smtClean="0">
                <a:solidFill>
                  <a:srgbClr val="FF0000"/>
                </a:solidFill>
              </a:rPr>
              <a:t>■</a:t>
            </a:r>
            <a:r>
              <a:rPr lang="en-GB" sz="2000" dirty="0" smtClean="0"/>
              <a:t> Processing of </a:t>
            </a:r>
            <a:r>
              <a:rPr lang="en-GB" sz="2000" dirty="0" smtClean="0">
                <a:solidFill>
                  <a:srgbClr val="FFFF00"/>
                </a:solidFill>
              </a:rPr>
              <a:t>natural language</a:t>
            </a:r>
            <a:r>
              <a:rPr lang="en-GB" sz="2000" dirty="0" smtClean="0"/>
              <a:t>.</a:t>
            </a:r>
          </a:p>
          <a:p>
            <a:pPr marL="0" indent="0">
              <a:spcBef>
                <a:spcPts val="0"/>
              </a:spcBef>
              <a:spcAft>
                <a:spcPts val="1200"/>
              </a:spcAft>
              <a:buNone/>
            </a:pPr>
            <a:r>
              <a:rPr lang="en-GB" sz="2000" dirty="0" smtClean="0">
                <a:solidFill>
                  <a:srgbClr val="FF0000"/>
                </a:solidFill>
              </a:rPr>
              <a:t>■</a:t>
            </a:r>
            <a:r>
              <a:rPr lang="en-GB" sz="2000" dirty="0" smtClean="0"/>
              <a:t> </a:t>
            </a:r>
            <a:r>
              <a:rPr lang="en-GB" sz="2000" dirty="0" smtClean="0">
                <a:solidFill>
                  <a:srgbClr val="FFFF00"/>
                </a:solidFill>
              </a:rPr>
              <a:t>Information storage </a:t>
            </a:r>
            <a:r>
              <a:rPr lang="en-GB" sz="2000" dirty="0" smtClean="0"/>
              <a:t>and</a:t>
            </a:r>
            <a:r>
              <a:rPr lang="en-GB" sz="2000" dirty="0" smtClean="0">
                <a:solidFill>
                  <a:srgbClr val="FFFF00"/>
                </a:solidFill>
              </a:rPr>
              <a:t> retrieval</a:t>
            </a:r>
            <a:r>
              <a:rPr lang="en-GB" sz="2000" dirty="0" smtClean="0"/>
              <a:t>.</a:t>
            </a:r>
          </a:p>
          <a:p>
            <a:pPr marL="0" indent="0">
              <a:spcBef>
                <a:spcPts val="0"/>
              </a:spcBef>
              <a:spcAft>
                <a:spcPts val="1200"/>
              </a:spcAft>
              <a:buNone/>
            </a:pPr>
            <a:r>
              <a:rPr lang="en-GB" sz="2000" dirty="0" smtClean="0">
                <a:solidFill>
                  <a:srgbClr val="FF0000"/>
                </a:solidFill>
              </a:rPr>
              <a:t>■</a:t>
            </a:r>
            <a:r>
              <a:rPr lang="en-GB" sz="2000" dirty="0" smtClean="0"/>
              <a:t> </a:t>
            </a:r>
            <a:r>
              <a:rPr lang="en-GB" sz="2000" dirty="0" smtClean="0">
                <a:solidFill>
                  <a:srgbClr val="FFFF00"/>
                </a:solidFill>
              </a:rPr>
              <a:t>Planning a route between two places</a:t>
            </a:r>
            <a:r>
              <a:rPr lang="en-GB" sz="2000" dirty="0" smtClean="0"/>
              <a:t>. </a:t>
            </a:r>
          </a:p>
          <a:p>
            <a:pPr marL="0" indent="0">
              <a:spcBef>
                <a:spcPts val="0"/>
              </a:spcBef>
              <a:spcAft>
                <a:spcPts val="1200"/>
              </a:spcAft>
              <a:buNone/>
            </a:pPr>
            <a:r>
              <a:rPr lang="en-GB" sz="2000" dirty="0">
                <a:solidFill>
                  <a:srgbClr val="FF0000"/>
                </a:solidFill>
              </a:rPr>
              <a:t>■</a:t>
            </a:r>
            <a:r>
              <a:rPr lang="en-GB" sz="2000" dirty="0"/>
              <a:t> </a:t>
            </a:r>
            <a:r>
              <a:rPr lang="en-GB" sz="2000" dirty="0" smtClean="0">
                <a:solidFill>
                  <a:srgbClr val="FFFF00"/>
                </a:solidFill>
              </a:rPr>
              <a:t>Solving the kinds of problem used in IQ tests</a:t>
            </a:r>
            <a:r>
              <a:rPr lang="en-GB" sz="2000" dirty="0" smtClean="0"/>
              <a:t>.</a:t>
            </a:r>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864726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1000"/>
                                        <p:tgtEl>
                                          <p:spTgt spid="3">
                                            <p:txEl>
                                              <p:pRg st="7" end="7"/>
                                            </p:txEl>
                                          </p:spTgt>
                                        </p:tgtEl>
                                      </p:cBhvr>
                                    </p:animEffect>
                                    <p:anim calcmode="lin" valueType="num">
                                      <p:cBhvr>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Effect transition="in" filter="fade">
                                      <p:cBhvr>
                                        <p:cTn id="59" dur="1000"/>
                                        <p:tgtEl>
                                          <p:spTgt spid="3">
                                            <p:txEl>
                                              <p:pRg st="8" end="8"/>
                                            </p:txEl>
                                          </p:spTgt>
                                        </p:tgtEl>
                                      </p:cBhvr>
                                    </p:animEffect>
                                    <p:anim calcmode="lin" valueType="num">
                                      <p:cBhvr>
                                        <p:cTn id="6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Effect transition="in" filter="fade">
                                      <p:cBhvr>
                                        <p:cTn id="66" dur="1000"/>
                                        <p:tgtEl>
                                          <p:spTgt spid="3">
                                            <p:txEl>
                                              <p:pRg st="9" end="9"/>
                                            </p:txEl>
                                          </p:spTgt>
                                        </p:tgtEl>
                                      </p:cBhvr>
                                    </p:animEffect>
                                    <p:anim calcmode="lin" valueType="num">
                                      <p:cBhvr>
                                        <p:cTn id="6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8229600" cy="749808"/>
          </a:xfrm>
        </p:spPr>
        <p:txBody>
          <a:bodyPr/>
          <a:lstStyle/>
          <a:p>
            <a:r>
              <a:rPr lang="en-GB" sz="2400" dirty="0" smtClean="0"/>
              <a:t>SEAMLESS INTEGRATION IN THE SP SYSTEM</a:t>
            </a:r>
            <a:endParaRPr lang="en-GB" sz="2400" dirty="0"/>
          </a:p>
        </p:txBody>
      </p:sp>
      <p:sp>
        <p:nvSpPr>
          <p:cNvPr id="3" name="Content Placeholder 2"/>
          <p:cNvSpPr>
            <a:spLocks noGrp="1"/>
          </p:cNvSpPr>
          <p:nvPr>
            <p:ph idx="1"/>
          </p:nvPr>
        </p:nvSpPr>
        <p:spPr>
          <a:xfrm>
            <a:off x="448056" y="1276539"/>
            <a:ext cx="8229600" cy="4932237"/>
          </a:xfrm>
        </p:spPr>
        <p:txBody>
          <a:bodyPr/>
          <a:lstStyle/>
          <a:p>
            <a:pPr marL="284163" indent="-284163">
              <a:spcBef>
                <a:spcPts val="0"/>
              </a:spcBef>
              <a:spcAft>
                <a:spcPts val="1800"/>
              </a:spcAft>
              <a:buNone/>
            </a:pPr>
            <a:r>
              <a:rPr lang="en-GB" sz="2400" dirty="0">
                <a:solidFill>
                  <a:srgbClr val="FF0000"/>
                </a:solidFill>
              </a:rPr>
              <a:t>■ </a:t>
            </a:r>
            <a:r>
              <a:rPr lang="en-GB" sz="2400" dirty="0" smtClean="0">
                <a:solidFill>
                  <a:srgbClr val="FFFF00"/>
                </a:solidFill>
              </a:rPr>
              <a:t>SP-multiple </a:t>
            </a:r>
            <a:r>
              <a:rPr lang="en-GB" sz="2400" dirty="0">
                <a:solidFill>
                  <a:srgbClr val="FFFF00"/>
                </a:solidFill>
              </a:rPr>
              <a:t>alignment</a:t>
            </a:r>
            <a:r>
              <a:rPr lang="en-GB" sz="2400" dirty="0"/>
              <a:t> has potential to be a </a:t>
            </a:r>
            <a:r>
              <a:rPr lang="en-GB" sz="2400" dirty="0">
                <a:solidFill>
                  <a:srgbClr val="FF0000"/>
                </a:solidFill>
              </a:rPr>
              <a:t>universal framework</a:t>
            </a:r>
            <a:r>
              <a:rPr lang="en-GB" sz="2400" dirty="0"/>
              <a:t> for </a:t>
            </a:r>
            <a:r>
              <a:rPr lang="en-GB" sz="2400" dirty="0">
                <a:solidFill>
                  <a:schemeClr val="accent2">
                    <a:lumMod val="40000"/>
                    <a:lumOff val="60000"/>
                  </a:schemeClr>
                </a:solidFill>
              </a:rPr>
              <a:t>diverse kinds of knowledge </a:t>
            </a:r>
            <a:r>
              <a:rPr lang="en-GB" sz="2400" dirty="0"/>
              <a:t>(DK)</a:t>
            </a:r>
            <a:r>
              <a:rPr lang="en-GB" sz="2400" dirty="0" smtClean="0"/>
              <a:t> </a:t>
            </a:r>
            <a:r>
              <a:rPr lang="en-GB" sz="2400" dirty="0"/>
              <a:t>and </a:t>
            </a:r>
            <a:r>
              <a:rPr lang="en-GB" sz="2400" dirty="0">
                <a:solidFill>
                  <a:schemeClr val="accent2">
                    <a:lumMod val="40000"/>
                    <a:lumOff val="60000"/>
                  </a:schemeClr>
                </a:solidFill>
              </a:rPr>
              <a:t>diverse aspects of</a:t>
            </a:r>
            <a:r>
              <a:rPr lang="en-GB" sz="2400" dirty="0">
                <a:solidFill>
                  <a:srgbClr val="FF0000"/>
                </a:solidFill>
              </a:rPr>
              <a:t> </a:t>
            </a:r>
            <a:r>
              <a:rPr lang="en-GB" sz="2400" dirty="0">
                <a:solidFill>
                  <a:schemeClr val="accent2">
                    <a:lumMod val="40000"/>
                    <a:lumOff val="60000"/>
                  </a:schemeClr>
                </a:solidFill>
              </a:rPr>
              <a:t>intelligence</a:t>
            </a:r>
            <a:r>
              <a:rPr lang="en-GB" sz="2400" dirty="0"/>
              <a:t> (DI</a:t>
            </a:r>
            <a:r>
              <a:rPr lang="en-GB" sz="2400" dirty="0" smtClean="0"/>
              <a:t>).</a:t>
            </a:r>
            <a:endParaRPr lang="en-GB" sz="2400" dirty="0"/>
          </a:p>
          <a:p>
            <a:pPr marL="284163" indent="-284163">
              <a:spcBef>
                <a:spcPts val="0"/>
              </a:spcBef>
              <a:spcAft>
                <a:spcPts val="1800"/>
              </a:spcAft>
              <a:buNone/>
            </a:pPr>
            <a:r>
              <a:rPr lang="en-GB" sz="2400" dirty="0" smtClean="0">
                <a:solidFill>
                  <a:srgbClr val="FF0000"/>
                </a:solidFill>
              </a:rPr>
              <a:t>■ </a:t>
            </a:r>
            <a:r>
              <a:rPr lang="en-GB" sz="2400" dirty="0" smtClean="0"/>
              <a:t>This gives the SP system potential for the </a:t>
            </a:r>
            <a:r>
              <a:rPr lang="en-GB" sz="2400" dirty="0" smtClean="0">
                <a:solidFill>
                  <a:srgbClr val="FF0000"/>
                </a:solidFill>
              </a:rPr>
              <a:t>seamless integration </a:t>
            </a:r>
            <a:r>
              <a:rPr lang="en-GB" sz="2400" dirty="0" smtClean="0"/>
              <a:t>of</a:t>
            </a:r>
            <a:r>
              <a:rPr lang="en-GB" sz="2400" dirty="0" smtClean="0">
                <a:solidFill>
                  <a:srgbClr val="FF0000"/>
                </a:solidFill>
              </a:rPr>
              <a:t> </a:t>
            </a:r>
            <a:r>
              <a:rPr lang="en-GB" sz="2400" dirty="0" smtClean="0"/>
              <a:t>DK</a:t>
            </a:r>
            <a:r>
              <a:rPr lang="en-GB" sz="2400" dirty="0" smtClean="0">
                <a:solidFill>
                  <a:srgbClr val="FF0000"/>
                </a:solidFill>
              </a:rPr>
              <a:t> </a:t>
            </a:r>
            <a:r>
              <a:rPr lang="en-GB" sz="2400" dirty="0" smtClean="0"/>
              <a:t>and</a:t>
            </a:r>
            <a:r>
              <a:rPr lang="en-GB" sz="2400" dirty="0" smtClean="0">
                <a:solidFill>
                  <a:srgbClr val="FF0000"/>
                </a:solidFill>
              </a:rPr>
              <a:t> </a:t>
            </a:r>
            <a:r>
              <a:rPr lang="en-GB" sz="2400" dirty="0" smtClean="0"/>
              <a:t>DI — (SIDKDI).</a:t>
            </a:r>
          </a:p>
          <a:p>
            <a:pPr marL="284163" indent="-284163">
              <a:spcBef>
                <a:spcPts val="0"/>
              </a:spcBef>
              <a:spcAft>
                <a:spcPts val="1800"/>
              </a:spcAft>
              <a:buNone/>
            </a:pPr>
            <a:r>
              <a:rPr lang="en-GB" sz="2400" dirty="0" smtClean="0">
                <a:solidFill>
                  <a:srgbClr val="FF0000"/>
                </a:solidFill>
              </a:rPr>
              <a:t>■ </a:t>
            </a:r>
            <a:r>
              <a:rPr lang="en-GB" sz="2400" dirty="0" smtClean="0"/>
              <a:t>SIDKDI appears to be </a:t>
            </a:r>
            <a:r>
              <a:rPr lang="en-GB" sz="2400" dirty="0" smtClean="0">
                <a:solidFill>
                  <a:srgbClr val="FFFF00"/>
                </a:solidFill>
              </a:rPr>
              <a:t>essential</a:t>
            </a:r>
            <a:r>
              <a:rPr lang="en-GB" sz="2400" dirty="0" smtClean="0"/>
              <a:t> if we are to achieve human-like fluidity, versatility and adaptability in artificial intelligence. For example, </a:t>
            </a:r>
            <a:r>
              <a:rPr lang="en-GB" sz="2400" dirty="0" smtClean="0">
                <a:solidFill>
                  <a:schemeClr val="accent2">
                    <a:lumMod val="60000"/>
                    <a:lumOff val="40000"/>
                  </a:schemeClr>
                </a:solidFill>
              </a:rPr>
              <a:t>in solving “</a:t>
            </a:r>
            <a:r>
              <a:rPr lang="en-GB" sz="2400" dirty="0" err="1" smtClean="0">
                <a:solidFill>
                  <a:schemeClr val="accent2">
                    <a:lumMod val="60000"/>
                    <a:lumOff val="40000"/>
                  </a:schemeClr>
                </a:solidFill>
              </a:rPr>
              <a:t>whodunnit</a:t>
            </a:r>
            <a:r>
              <a:rPr lang="en-GB" sz="2400" dirty="0" smtClean="0">
                <a:solidFill>
                  <a:schemeClr val="accent2">
                    <a:lumMod val="60000"/>
                    <a:lumOff val="40000"/>
                  </a:schemeClr>
                </a:solidFill>
              </a:rPr>
              <a:t>” problems, detectives naturally make use of many different kinds of knowledge and many different aspects of intelligence.</a:t>
            </a:r>
            <a:endParaRPr lang="en-GB" sz="2400" dirty="0" smtClean="0">
              <a:solidFill>
                <a:srgbClr val="FF6699"/>
              </a:solidFill>
            </a:endParaRPr>
          </a:p>
          <a:p>
            <a:pPr marL="0" indent="0">
              <a:buNone/>
            </a:pP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3039627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6634"/>
          </a:xfrm>
        </p:spPr>
        <p:txBody>
          <a:bodyPr/>
          <a:lstStyle/>
          <a:p>
            <a:r>
              <a:rPr lang="en-GB" sz="2000" dirty="0" smtClean="0"/>
              <a:t>A HIGH-PARALLEL SP MACHINE AS A STEP TOWARDS AN INDUSTRIAL-STRENGTH SYSTEM, AND AS A VEHICLE FOR RESEARCH</a:t>
            </a:r>
            <a:endParaRPr lang="en-GB" sz="20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6117" y="1572323"/>
            <a:ext cx="7429873" cy="4619200"/>
          </a:xfrm>
          <a:ln w="25400">
            <a:solidFill>
              <a:srgbClr val="FF0000"/>
            </a:solidFill>
          </a:ln>
        </p:spPr>
      </p:pic>
    </p:spTree>
    <p:extLst>
      <p:ext uri="{BB962C8B-B14F-4D97-AF65-F5344CB8AC3E}">
        <p14:creationId xmlns:p14="http://schemas.microsoft.com/office/powerpoint/2010/main" val="2060116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307" y="175049"/>
            <a:ext cx="8229600" cy="811778"/>
          </a:xfrm>
        </p:spPr>
        <p:txBody>
          <a:bodyPr/>
          <a:lstStyle/>
          <a:p>
            <a:r>
              <a:rPr lang="en-GB" sz="2400" dirty="0" smtClean="0"/>
              <a:t>THE POTENTIAL OF THE SP SYSTEM IN DEFENCE — SUMMARY</a:t>
            </a:r>
            <a:endParaRPr lang="en-GB" sz="2400" dirty="0"/>
          </a:p>
        </p:txBody>
      </p:sp>
      <p:sp>
        <p:nvSpPr>
          <p:cNvPr id="3" name="Content Placeholder 2"/>
          <p:cNvSpPr>
            <a:spLocks noGrp="1"/>
          </p:cNvSpPr>
          <p:nvPr>
            <p:ph idx="1"/>
          </p:nvPr>
        </p:nvSpPr>
        <p:spPr>
          <a:xfrm>
            <a:off x="457200" y="1104522"/>
            <a:ext cx="8229600" cy="5332491"/>
          </a:xfrm>
        </p:spPr>
        <p:txBody>
          <a:bodyPr/>
          <a:lstStyle/>
          <a:p>
            <a:pPr marL="285750" indent="-285750">
              <a:spcBef>
                <a:spcPts val="0"/>
              </a:spcBef>
              <a:spcAft>
                <a:spcPts val="600"/>
              </a:spcAft>
              <a:buNone/>
            </a:pPr>
            <a:r>
              <a:rPr lang="en-GB" sz="2200" dirty="0">
                <a:solidFill>
                  <a:srgbClr val="FF0000"/>
                </a:solidFill>
              </a:rPr>
              <a:t>■ </a:t>
            </a:r>
            <a:r>
              <a:rPr lang="en-GB" sz="2200" dirty="0" smtClean="0"/>
              <a:t>The SP system as a </a:t>
            </a:r>
            <a:r>
              <a:rPr lang="en-GB" sz="2200" dirty="0" smtClean="0">
                <a:solidFill>
                  <a:srgbClr val="FFFF00"/>
                </a:solidFill>
              </a:rPr>
              <a:t>versatile</a:t>
            </a:r>
            <a:r>
              <a:rPr lang="en-GB" sz="2200" dirty="0" smtClean="0"/>
              <a:t> </a:t>
            </a:r>
            <a:r>
              <a:rPr lang="en-GB" sz="2200" dirty="0" smtClean="0">
                <a:solidFill>
                  <a:schemeClr val="accent2">
                    <a:lumMod val="40000"/>
                    <a:lumOff val="60000"/>
                  </a:schemeClr>
                </a:solidFill>
              </a:rPr>
              <a:t>database system</a:t>
            </a:r>
            <a:r>
              <a:rPr lang="en-GB" sz="2200" dirty="0" smtClean="0"/>
              <a:t>, with </a:t>
            </a:r>
            <a:r>
              <a:rPr lang="en-GB" sz="2200" dirty="0" smtClean="0">
                <a:solidFill>
                  <a:schemeClr val="accent2">
                    <a:lumMod val="40000"/>
                    <a:lumOff val="60000"/>
                  </a:schemeClr>
                </a:solidFill>
              </a:rPr>
              <a:t>intelligence</a:t>
            </a:r>
            <a:r>
              <a:rPr lang="en-GB" sz="2200" dirty="0" smtClean="0"/>
              <a:t>. </a:t>
            </a:r>
            <a:endParaRPr lang="en-GB" sz="2200" dirty="0"/>
          </a:p>
          <a:p>
            <a:pPr marL="227013" indent="-227013">
              <a:spcBef>
                <a:spcPts val="0"/>
              </a:spcBef>
              <a:spcAft>
                <a:spcPts val="600"/>
              </a:spcAft>
              <a:buNone/>
            </a:pPr>
            <a:r>
              <a:rPr lang="en-GB" sz="2200" dirty="0" smtClean="0">
                <a:solidFill>
                  <a:srgbClr val="FF0000"/>
                </a:solidFill>
              </a:rPr>
              <a:t>■ </a:t>
            </a:r>
            <a:r>
              <a:rPr lang="en-GB" sz="2200" dirty="0" smtClean="0"/>
              <a:t>Helping to solve </a:t>
            </a:r>
            <a:r>
              <a:rPr lang="en-GB" sz="2200" dirty="0" smtClean="0">
                <a:solidFill>
                  <a:srgbClr val="FFFF00"/>
                </a:solidFill>
              </a:rPr>
              <a:t>nine problems with big data</a:t>
            </a:r>
            <a:r>
              <a:rPr lang="en-GB" sz="2200" dirty="0" smtClean="0"/>
              <a:t>.</a:t>
            </a:r>
          </a:p>
          <a:p>
            <a:pPr marL="288925" indent="-288925">
              <a:spcBef>
                <a:spcPts val="0"/>
              </a:spcBef>
              <a:spcAft>
                <a:spcPts val="600"/>
              </a:spcAft>
              <a:buNone/>
            </a:pPr>
            <a:r>
              <a:rPr lang="en-GB" sz="2200" dirty="0" smtClean="0">
                <a:solidFill>
                  <a:srgbClr val="FF0000"/>
                </a:solidFill>
              </a:rPr>
              <a:t>■</a:t>
            </a:r>
            <a:r>
              <a:rPr lang="en-GB" sz="2200" dirty="0" smtClean="0"/>
              <a:t> </a:t>
            </a:r>
            <a:r>
              <a:rPr lang="en-GB" sz="2200" dirty="0"/>
              <a:t>Helping to develop human-like intelligence in </a:t>
            </a:r>
            <a:r>
              <a:rPr lang="en-GB" sz="2200" dirty="0">
                <a:solidFill>
                  <a:srgbClr val="FFFF00"/>
                </a:solidFill>
              </a:rPr>
              <a:t>autonomous robots</a:t>
            </a:r>
            <a:r>
              <a:rPr lang="en-GB" sz="2200" dirty="0"/>
              <a:t>.</a:t>
            </a:r>
            <a:endParaRPr lang="en-GB" sz="2200" dirty="0">
              <a:solidFill>
                <a:srgbClr val="FFFF00"/>
              </a:solidFill>
            </a:endParaRPr>
          </a:p>
          <a:p>
            <a:pPr marL="288925" indent="-288925">
              <a:spcBef>
                <a:spcPts val="0"/>
              </a:spcBef>
              <a:spcAft>
                <a:spcPts val="600"/>
              </a:spcAft>
              <a:buNone/>
            </a:pPr>
            <a:r>
              <a:rPr lang="en-GB" sz="2200" dirty="0" smtClean="0">
                <a:solidFill>
                  <a:srgbClr val="FF0000"/>
                </a:solidFill>
              </a:rPr>
              <a:t>■ </a:t>
            </a:r>
            <a:r>
              <a:rPr lang="en-GB" sz="2200" dirty="0" smtClean="0">
                <a:solidFill>
                  <a:srgbClr val="FFFF00"/>
                </a:solidFill>
              </a:rPr>
              <a:t>Unsupervised</a:t>
            </a:r>
            <a:r>
              <a:rPr lang="en-GB" sz="2200" dirty="0" smtClean="0"/>
              <a:t> </a:t>
            </a:r>
            <a:r>
              <a:rPr lang="en-GB" sz="2200" dirty="0" smtClean="0">
                <a:solidFill>
                  <a:srgbClr val="FFFF00"/>
                </a:solidFill>
              </a:rPr>
              <a:t>learning</a:t>
            </a:r>
            <a:r>
              <a:rPr lang="en-GB" sz="2200" dirty="0" smtClean="0"/>
              <a:t>.</a:t>
            </a:r>
          </a:p>
          <a:p>
            <a:pPr marL="0" indent="0">
              <a:spcBef>
                <a:spcPts val="0"/>
              </a:spcBef>
              <a:spcAft>
                <a:spcPts val="600"/>
              </a:spcAft>
              <a:buNone/>
            </a:pPr>
            <a:r>
              <a:rPr lang="en-GB" sz="2200" dirty="0" smtClean="0">
                <a:solidFill>
                  <a:srgbClr val="FF0000"/>
                </a:solidFill>
              </a:rPr>
              <a:t>■ </a:t>
            </a:r>
            <a:r>
              <a:rPr lang="en-GB" sz="2200" dirty="0" smtClean="0"/>
              <a:t>Several kinds of </a:t>
            </a:r>
            <a:r>
              <a:rPr lang="en-GB" sz="2200" dirty="0" smtClean="0">
                <a:solidFill>
                  <a:srgbClr val="FFFF00"/>
                </a:solidFill>
              </a:rPr>
              <a:t>reasoning</a:t>
            </a:r>
            <a:r>
              <a:rPr lang="en-GB" sz="2200" dirty="0" smtClean="0"/>
              <a:t>.</a:t>
            </a:r>
          </a:p>
          <a:p>
            <a:pPr marL="0" indent="0">
              <a:spcBef>
                <a:spcPts val="0"/>
              </a:spcBef>
              <a:spcAft>
                <a:spcPts val="600"/>
              </a:spcAft>
              <a:buNone/>
            </a:pPr>
            <a:r>
              <a:rPr lang="en-GB" sz="2200" dirty="0" smtClean="0">
                <a:solidFill>
                  <a:srgbClr val="FF0000"/>
                </a:solidFill>
              </a:rPr>
              <a:t>■</a:t>
            </a:r>
            <a:r>
              <a:rPr lang="en-GB" sz="2200" dirty="0" smtClean="0"/>
              <a:t> </a:t>
            </a:r>
            <a:r>
              <a:rPr lang="en-GB" sz="2200" dirty="0" smtClean="0">
                <a:solidFill>
                  <a:srgbClr val="FFFF00"/>
                </a:solidFill>
              </a:rPr>
              <a:t>Planning</a:t>
            </a:r>
            <a:r>
              <a:rPr lang="en-GB" sz="2200" dirty="0" smtClean="0"/>
              <a:t> and </a:t>
            </a:r>
            <a:r>
              <a:rPr lang="en-GB" sz="2200" dirty="0" smtClean="0">
                <a:solidFill>
                  <a:srgbClr val="FFFF00"/>
                </a:solidFill>
              </a:rPr>
              <a:t>problem solving</a:t>
            </a:r>
            <a:r>
              <a:rPr lang="en-GB" sz="2200" dirty="0" smtClean="0"/>
              <a:t>.</a:t>
            </a:r>
          </a:p>
          <a:p>
            <a:pPr marL="227013" indent="-227013">
              <a:spcBef>
                <a:spcPts val="0"/>
              </a:spcBef>
              <a:spcAft>
                <a:spcPts val="600"/>
              </a:spcAft>
              <a:buNone/>
            </a:pPr>
            <a:r>
              <a:rPr lang="en-GB" sz="2200" dirty="0">
                <a:solidFill>
                  <a:srgbClr val="FF0000"/>
                </a:solidFill>
              </a:rPr>
              <a:t>■ </a:t>
            </a:r>
            <a:r>
              <a:rPr lang="en-GB" sz="2200" dirty="0">
                <a:solidFill>
                  <a:srgbClr val="FFFF00"/>
                </a:solidFill>
              </a:rPr>
              <a:t>P</a:t>
            </a:r>
            <a:r>
              <a:rPr lang="en-GB" sz="2200" dirty="0" smtClean="0">
                <a:solidFill>
                  <a:srgbClr val="FFFF00"/>
                </a:solidFill>
              </a:rPr>
              <a:t>attern </a:t>
            </a:r>
            <a:r>
              <a:rPr lang="en-GB" sz="2200" dirty="0">
                <a:solidFill>
                  <a:srgbClr val="FFFF00"/>
                </a:solidFill>
              </a:rPr>
              <a:t>recognition</a:t>
            </a:r>
            <a:r>
              <a:rPr lang="en-GB" sz="2200" dirty="0"/>
              <a:t> and </a:t>
            </a:r>
            <a:r>
              <a:rPr lang="en-GB" sz="2200" dirty="0">
                <a:solidFill>
                  <a:srgbClr val="FFFF00"/>
                </a:solidFill>
              </a:rPr>
              <a:t>computer </a:t>
            </a:r>
            <a:r>
              <a:rPr lang="en-GB" sz="2200" dirty="0" smtClean="0">
                <a:solidFill>
                  <a:srgbClr val="FFFF00"/>
                </a:solidFill>
              </a:rPr>
              <a:t>vision</a:t>
            </a:r>
            <a:r>
              <a:rPr lang="en-GB" sz="2200" dirty="0" smtClean="0"/>
              <a:t>. </a:t>
            </a:r>
            <a:endParaRPr lang="en-GB" sz="2200" dirty="0"/>
          </a:p>
          <a:p>
            <a:pPr marL="227013" indent="-227013">
              <a:spcBef>
                <a:spcPts val="0"/>
              </a:spcBef>
              <a:spcAft>
                <a:spcPts val="600"/>
              </a:spcAft>
              <a:buNone/>
            </a:pPr>
            <a:r>
              <a:rPr lang="en-GB" sz="2200" dirty="0" smtClean="0">
                <a:solidFill>
                  <a:srgbClr val="FF0000"/>
                </a:solidFill>
              </a:rPr>
              <a:t>■ </a:t>
            </a:r>
            <a:r>
              <a:rPr lang="en-GB" sz="2200" dirty="0" smtClean="0"/>
              <a:t>Processing of </a:t>
            </a:r>
            <a:r>
              <a:rPr lang="en-GB" sz="2200" dirty="0" smtClean="0">
                <a:solidFill>
                  <a:srgbClr val="FFFF00"/>
                </a:solidFill>
              </a:rPr>
              <a:t>natural languages</a:t>
            </a:r>
            <a:r>
              <a:rPr lang="en-GB" sz="2200" dirty="0" smtClean="0"/>
              <a:t>.</a:t>
            </a:r>
          </a:p>
          <a:p>
            <a:pPr marL="227013" indent="-227013">
              <a:spcBef>
                <a:spcPts val="0"/>
              </a:spcBef>
              <a:spcAft>
                <a:spcPts val="600"/>
              </a:spcAft>
              <a:buNone/>
            </a:pPr>
            <a:r>
              <a:rPr lang="en-GB" sz="2200" dirty="0" smtClean="0">
                <a:solidFill>
                  <a:srgbClr val="FF0000"/>
                </a:solidFill>
              </a:rPr>
              <a:t>■ </a:t>
            </a:r>
            <a:r>
              <a:rPr lang="en-GB" sz="2200" dirty="0" smtClean="0"/>
              <a:t>The detection and management of</a:t>
            </a:r>
            <a:r>
              <a:rPr lang="en-GB" sz="2200" dirty="0" smtClean="0">
                <a:solidFill>
                  <a:srgbClr val="FFFF00"/>
                </a:solidFill>
              </a:rPr>
              <a:t> errors in data.</a:t>
            </a:r>
          </a:p>
          <a:p>
            <a:pPr marL="227013" indent="-227013">
              <a:spcBef>
                <a:spcPts val="0"/>
              </a:spcBef>
              <a:spcAft>
                <a:spcPts val="600"/>
              </a:spcAft>
              <a:buNone/>
            </a:pPr>
            <a:r>
              <a:rPr lang="en-GB" sz="2200" dirty="0" smtClean="0">
                <a:solidFill>
                  <a:srgbClr val="FF0000"/>
                </a:solidFill>
              </a:rPr>
              <a:t>■</a:t>
            </a:r>
            <a:r>
              <a:rPr lang="en-GB" sz="2200" dirty="0" smtClean="0"/>
              <a:t> </a:t>
            </a:r>
            <a:r>
              <a:rPr lang="en-GB" sz="2200" dirty="0" smtClean="0">
                <a:solidFill>
                  <a:srgbClr val="FFFF00"/>
                </a:solidFill>
              </a:rPr>
              <a:t>Data fusion</a:t>
            </a:r>
            <a:r>
              <a:rPr lang="en-GB" sz="2200" dirty="0" smtClean="0"/>
              <a:t>.</a:t>
            </a:r>
            <a:endParaRPr lang="en-GB" sz="2200" dirty="0" smtClean="0">
              <a:solidFill>
                <a:srgbClr val="FFFF00"/>
              </a:solidFill>
            </a:endParaRPr>
          </a:p>
          <a:p>
            <a:pPr marL="0" indent="0">
              <a:spcBef>
                <a:spcPts val="0"/>
              </a:spcBef>
              <a:spcAft>
                <a:spcPts val="600"/>
              </a:spcAft>
              <a:buNone/>
            </a:pPr>
            <a:r>
              <a:rPr lang="en-GB" sz="2200" dirty="0" smtClean="0">
                <a:solidFill>
                  <a:srgbClr val="FF0000"/>
                </a:solidFill>
              </a:rPr>
              <a:t>■ </a:t>
            </a:r>
            <a:r>
              <a:rPr lang="en-GB" sz="2200" dirty="0" smtClean="0">
                <a:solidFill>
                  <a:srgbClr val="FFFF00"/>
                </a:solidFill>
              </a:rPr>
              <a:t>Transparency</a:t>
            </a:r>
            <a:r>
              <a:rPr lang="en-GB" sz="2200" dirty="0" smtClean="0"/>
              <a:t> and </a:t>
            </a:r>
            <a:r>
              <a:rPr lang="en-GB" sz="2200" dirty="0" smtClean="0">
                <a:solidFill>
                  <a:srgbClr val="FFFF00"/>
                </a:solidFill>
              </a:rPr>
              <a:t>visualisation</a:t>
            </a:r>
            <a:r>
              <a:rPr lang="en-GB" sz="2200" dirty="0" smtClean="0"/>
              <a:t>.</a:t>
            </a:r>
          </a:p>
          <a:p>
            <a:pPr marL="684213" lvl="1" indent="-284163">
              <a:buNone/>
            </a:pPr>
            <a:endParaRPr lang="en-GB" sz="2000" dirty="0"/>
          </a:p>
          <a:p>
            <a:pPr marL="0" indent="0">
              <a:buNone/>
            </a:pPr>
            <a:endParaRPr lang="en-GB" sz="2400" dirty="0" smtClean="0"/>
          </a:p>
          <a:p>
            <a:pPr marL="0" indent="0">
              <a:buNone/>
            </a:pP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77341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2642"/>
          </a:xfrm>
        </p:spPr>
        <p:txBody>
          <a:bodyPr/>
          <a:lstStyle/>
          <a:p>
            <a:r>
              <a:rPr lang="en-GB" sz="2400" dirty="0" smtClean="0"/>
              <a:t>THE SP SYSTEM AS A VERSATILE DATABASE SYSTEM, WITH INTELLIGENCE</a:t>
            </a:r>
            <a:endParaRPr lang="en-GB" sz="2400" dirty="0"/>
          </a:p>
        </p:txBody>
      </p:sp>
      <p:sp>
        <p:nvSpPr>
          <p:cNvPr id="3" name="Content Placeholder 2"/>
          <p:cNvSpPr>
            <a:spLocks noGrp="1"/>
          </p:cNvSpPr>
          <p:nvPr>
            <p:ph idx="1"/>
          </p:nvPr>
        </p:nvSpPr>
        <p:spPr>
          <a:xfrm>
            <a:off x="457200" y="1335025"/>
            <a:ext cx="8229600" cy="4489704"/>
          </a:xfrm>
        </p:spPr>
        <p:txBody>
          <a:bodyPr/>
          <a:lstStyle/>
          <a:p>
            <a:pPr marL="0" indent="0">
              <a:buNone/>
            </a:pPr>
            <a:r>
              <a:rPr lang="en-GB" sz="2400" dirty="0" smtClean="0">
                <a:solidFill>
                  <a:srgbClr val="FF0000"/>
                </a:solidFill>
              </a:rPr>
              <a:t>■</a:t>
            </a:r>
            <a:r>
              <a:rPr lang="en-GB" sz="2400" dirty="0" smtClean="0"/>
              <a:t> </a:t>
            </a:r>
            <a:r>
              <a:rPr lang="en-GB" sz="2400" dirty="0" smtClean="0">
                <a:solidFill>
                  <a:srgbClr val="FFFF00"/>
                </a:solidFill>
              </a:rPr>
              <a:t>Storage</a:t>
            </a:r>
            <a:r>
              <a:rPr lang="en-GB" sz="2400" dirty="0" smtClean="0"/>
              <a:t> of information</a:t>
            </a:r>
          </a:p>
          <a:p>
            <a:pPr marL="400050" lvl="1" indent="0">
              <a:buNone/>
            </a:pPr>
            <a:r>
              <a:rPr lang="en-GB" sz="2000" dirty="0" smtClean="0">
                <a:solidFill>
                  <a:srgbClr val="FF0000"/>
                </a:solidFill>
              </a:rPr>
              <a:t>■ </a:t>
            </a:r>
            <a:r>
              <a:rPr lang="en-GB" sz="2000" dirty="0" smtClean="0"/>
              <a:t>Efficiency in the use of storage space.</a:t>
            </a:r>
          </a:p>
          <a:p>
            <a:pPr marL="400050" lvl="1" indent="0">
              <a:buNone/>
            </a:pPr>
            <a:r>
              <a:rPr lang="en-GB" sz="2000" dirty="0" smtClean="0">
                <a:solidFill>
                  <a:srgbClr val="FF0000"/>
                </a:solidFill>
              </a:rPr>
              <a:t>■ </a:t>
            </a:r>
            <a:r>
              <a:rPr lang="en-GB" sz="2000" dirty="0" smtClean="0"/>
              <a:t>Efficiency in the transmission of information.</a:t>
            </a:r>
          </a:p>
          <a:p>
            <a:pPr marL="0" indent="0">
              <a:buNone/>
            </a:pPr>
            <a:r>
              <a:rPr lang="en-GB" sz="2400" dirty="0" smtClean="0">
                <a:solidFill>
                  <a:srgbClr val="FF0000"/>
                </a:solidFill>
              </a:rPr>
              <a:t>■ </a:t>
            </a:r>
            <a:r>
              <a:rPr lang="en-GB" sz="2400" dirty="0" smtClean="0">
                <a:solidFill>
                  <a:srgbClr val="FFFF00"/>
                </a:solidFill>
              </a:rPr>
              <a:t>Retrieval</a:t>
            </a:r>
            <a:r>
              <a:rPr lang="en-GB" sz="2400" dirty="0" smtClean="0"/>
              <a:t> of information</a:t>
            </a:r>
          </a:p>
          <a:p>
            <a:pPr marL="400050" lvl="1" indent="0">
              <a:buNone/>
            </a:pPr>
            <a:r>
              <a:rPr lang="en-GB" sz="2000" dirty="0" smtClean="0">
                <a:solidFill>
                  <a:srgbClr val="FF0000"/>
                </a:solidFill>
              </a:rPr>
              <a:t>■ </a:t>
            </a:r>
            <a:r>
              <a:rPr lang="en-GB" sz="2000" dirty="0" smtClean="0"/>
              <a:t>Query-by-example.</a:t>
            </a:r>
          </a:p>
          <a:p>
            <a:pPr marL="400050" lvl="1" indent="0">
              <a:buNone/>
            </a:pPr>
            <a:r>
              <a:rPr lang="en-GB" sz="2000" dirty="0">
                <a:solidFill>
                  <a:srgbClr val="FF0000"/>
                </a:solidFill>
              </a:rPr>
              <a:t>■ </a:t>
            </a:r>
            <a:r>
              <a:rPr lang="en-GB" sz="2000" dirty="0"/>
              <a:t>Natural </a:t>
            </a:r>
            <a:r>
              <a:rPr lang="en-GB" sz="2000" dirty="0" smtClean="0"/>
              <a:t>language queries.</a:t>
            </a:r>
            <a:endParaRPr lang="en-GB" sz="2000" dirty="0"/>
          </a:p>
          <a:p>
            <a:pPr marL="400050" lvl="1" indent="0">
              <a:buNone/>
            </a:pPr>
            <a:r>
              <a:rPr lang="en-GB" sz="2000" dirty="0" smtClean="0">
                <a:solidFill>
                  <a:srgbClr val="FF0000"/>
                </a:solidFill>
              </a:rPr>
              <a:t>■ </a:t>
            </a:r>
            <a:r>
              <a:rPr lang="en-GB" sz="2000" dirty="0" smtClean="0"/>
              <a:t>SQL.</a:t>
            </a:r>
          </a:p>
          <a:p>
            <a:pPr marL="284163" lvl="1" indent="-284163">
              <a:buNone/>
            </a:pPr>
            <a:r>
              <a:rPr lang="en-GB" sz="2400" dirty="0" smtClean="0">
                <a:solidFill>
                  <a:srgbClr val="FF0000"/>
                </a:solidFill>
              </a:rPr>
              <a:t>■ </a:t>
            </a:r>
            <a:r>
              <a:rPr lang="en-GB" sz="2400" dirty="0" smtClean="0">
                <a:solidFill>
                  <a:srgbClr val="FFFF00"/>
                </a:solidFill>
              </a:rPr>
              <a:t>Versatility</a:t>
            </a:r>
            <a:r>
              <a:rPr lang="en-GB" sz="2400" dirty="0" smtClean="0"/>
              <a:t> in representing different kinds of knowledge and with different aspects of intelligence.</a:t>
            </a:r>
          </a:p>
          <a:p>
            <a:pPr marL="284163" lvl="1" indent="-284163">
              <a:buNone/>
            </a:pPr>
            <a:r>
              <a:rPr lang="en-GB" sz="2400" dirty="0" smtClean="0">
                <a:solidFill>
                  <a:srgbClr val="FF0000"/>
                </a:solidFill>
              </a:rPr>
              <a:t>■ </a:t>
            </a:r>
            <a:r>
              <a:rPr lang="en-GB" sz="2400" dirty="0" smtClean="0">
                <a:solidFill>
                  <a:srgbClr val="FFFF00"/>
                </a:solidFill>
              </a:rPr>
              <a:t>Seamless integration</a:t>
            </a:r>
            <a:r>
              <a:rPr lang="en-GB" sz="2400" dirty="0" smtClean="0"/>
              <a:t> of different kinds of </a:t>
            </a:r>
            <a:r>
              <a:rPr lang="en-GB" sz="2400" dirty="0" smtClean="0">
                <a:solidFill>
                  <a:srgbClr val="FFFF00"/>
                </a:solidFill>
              </a:rPr>
              <a:t>knowledge</a:t>
            </a:r>
            <a:r>
              <a:rPr lang="en-GB" sz="2400" dirty="0" smtClean="0"/>
              <a:t> and different aspects of </a:t>
            </a:r>
            <a:r>
              <a:rPr lang="en-GB" sz="2400" dirty="0" smtClean="0">
                <a:solidFill>
                  <a:srgbClr val="FFFF00"/>
                </a:solidFill>
              </a:rPr>
              <a:t>intelligence</a:t>
            </a:r>
            <a:r>
              <a:rPr lang="en-GB" sz="2400" dirty="0" smtClean="0"/>
              <a:t>.</a:t>
            </a: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3548913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1000"/>
                                        <p:tgtEl>
                                          <p:spTgt spid="3">
                                            <p:txEl>
                                              <p:pRg st="7" end="7"/>
                                            </p:txEl>
                                          </p:spTgt>
                                        </p:tgtEl>
                                      </p:cBhvr>
                                    </p:animEffect>
                                    <p:anim calcmode="lin" valueType="num">
                                      <p:cBhvr>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1000"/>
                                        <p:tgtEl>
                                          <p:spTgt spid="3">
                                            <p:txEl>
                                              <p:pRg st="8" end="8"/>
                                            </p:txEl>
                                          </p:spTgt>
                                        </p:tgtEl>
                                      </p:cBhvr>
                                    </p:animEffect>
                                    <p:anim calcmode="lin" valueType="num">
                                      <p:cBhvr>
                                        <p:cTn id="5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962"/>
            <a:ext cx="8229600" cy="570369"/>
          </a:xfrm>
        </p:spPr>
        <p:txBody>
          <a:bodyPr/>
          <a:lstStyle/>
          <a:p>
            <a:r>
              <a:rPr lang="en-GB" sz="2800" dirty="0" smtClean="0"/>
              <a:t>BIG DATA</a:t>
            </a:r>
            <a:endParaRPr lang="en-GB" sz="2800" dirty="0"/>
          </a:p>
        </p:txBody>
      </p:sp>
      <p:sp>
        <p:nvSpPr>
          <p:cNvPr id="3" name="Content Placeholder 2"/>
          <p:cNvSpPr>
            <a:spLocks noGrp="1"/>
          </p:cNvSpPr>
          <p:nvPr>
            <p:ph idx="1"/>
          </p:nvPr>
        </p:nvSpPr>
        <p:spPr>
          <a:xfrm>
            <a:off x="457200" y="878186"/>
            <a:ext cx="8229600" cy="5247978"/>
          </a:xfrm>
        </p:spPr>
        <p:txBody>
          <a:bodyPr/>
          <a:lstStyle/>
          <a:p>
            <a:pPr marL="0" indent="0">
              <a:buNone/>
            </a:pPr>
            <a:r>
              <a:rPr lang="en-GB" sz="2400" dirty="0" smtClean="0"/>
              <a:t>The SP system can help solve </a:t>
            </a:r>
            <a:r>
              <a:rPr lang="en-GB" sz="2400" dirty="0" smtClean="0">
                <a:solidFill>
                  <a:srgbClr val="FFFF00"/>
                </a:solidFill>
              </a:rPr>
              <a:t>nine problems with big data</a:t>
            </a:r>
            <a:r>
              <a:rPr lang="en-GB" sz="2400" dirty="0" smtClean="0"/>
              <a:t>:</a:t>
            </a:r>
          </a:p>
          <a:p>
            <a:pPr marL="0" indent="0">
              <a:buNone/>
            </a:pPr>
            <a:r>
              <a:rPr lang="en-GB" sz="2400" dirty="0" smtClean="0">
                <a:solidFill>
                  <a:srgbClr val="FF0000"/>
                </a:solidFill>
              </a:rPr>
              <a:t>■ </a:t>
            </a:r>
            <a:r>
              <a:rPr lang="en-GB" sz="2400" dirty="0"/>
              <a:t>Overcoming </a:t>
            </a:r>
            <a:r>
              <a:rPr lang="en-GB" sz="2400" dirty="0">
                <a:solidFill>
                  <a:srgbClr val="FFFF00"/>
                </a:solidFill>
              </a:rPr>
              <a:t>the problem of variety</a:t>
            </a:r>
            <a:r>
              <a:rPr lang="en-GB" sz="2400" dirty="0"/>
              <a:t> in big </a:t>
            </a:r>
            <a:r>
              <a:rPr lang="en-GB" sz="2400" dirty="0" smtClean="0"/>
              <a:t>data.</a:t>
            </a:r>
          </a:p>
          <a:p>
            <a:pPr marL="288925" indent="-288925">
              <a:buNone/>
            </a:pPr>
            <a:r>
              <a:rPr lang="en-GB" sz="2400" dirty="0" smtClean="0">
                <a:solidFill>
                  <a:srgbClr val="FF0000"/>
                </a:solidFill>
              </a:rPr>
              <a:t>■</a:t>
            </a:r>
            <a:r>
              <a:rPr lang="en-GB" sz="2400" dirty="0" smtClean="0"/>
              <a:t> The </a:t>
            </a:r>
            <a:r>
              <a:rPr lang="en-GB" sz="2400" dirty="0">
                <a:solidFill>
                  <a:srgbClr val="FFFF00"/>
                </a:solidFill>
              </a:rPr>
              <a:t>unsupervised learning</a:t>
            </a:r>
            <a:r>
              <a:rPr lang="en-GB" sz="2400" dirty="0"/>
              <a:t> </a:t>
            </a:r>
            <a:r>
              <a:rPr lang="en-GB" sz="2400" dirty="0" smtClean="0"/>
              <a:t>or discovery </a:t>
            </a:r>
            <a:r>
              <a:rPr lang="en-GB" sz="2400" dirty="0"/>
              <a:t>of ‘natural’ structures in data</a:t>
            </a:r>
            <a:r>
              <a:rPr lang="en-GB" sz="2400" dirty="0" smtClean="0"/>
              <a:t>.</a:t>
            </a:r>
          </a:p>
          <a:p>
            <a:pPr marL="288925" indent="-288925">
              <a:buNone/>
            </a:pPr>
            <a:r>
              <a:rPr lang="en-GB" sz="2400" dirty="0" smtClean="0">
                <a:solidFill>
                  <a:srgbClr val="FF0000"/>
                </a:solidFill>
              </a:rPr>
              <a:t>■ </a:t>
            </a:r>
            <a:r>
              <a:rPr lang="en-GB" sz="2400" dirty="0">
                <a:solidFill>
                  <a:srgbClr val="FFFF00"/>
                </a:solidFill>
              </a:rPr>
              <a:t>Interpretation of </a:t>
            </a:r>
            <a:r>
              <a:rPr lang="en-GB" sz="2400" dirty="0" smtClean="0">
                <a:solidFill>
                  <a:srgbClr val="FFFF00"/>
                </a:solidFill>
              </a:rPr>
              <a:t>data</a:t>
            </a:r>
            <a:r>
              <a:rPr lang="en-GB" sz="2400" dirty="0" smtClean="0"/>
              <a:t>: pattern recognition etc.</a:t>
            </a:r>
          </a:p>
          <a:p>
            <a:pPr marL="288925" indent="-288925">
              <a:buNone/>
            </a:pPr>
            <a:r>
              <a:rPr lang="en-GB" sz="2400" dirty="0" smtClean="0">
                <a:solidFill>
                  <a:srgbClr val="FF0000"/>
                </a:solidFill>
              </a:rPr>
              <a:t>■</a:t>
            </a:r>
            <a:r>
              <a:rPr lang="en-GB" sz="2400" dirty="0" smtClean="0"/>
              <a:t> </a:t>
            </a:r>
            <a:r>
              <a:rPr lang="en-GB" sz="2400" dirty="0">
                <a:solidFill>
                  <a:srgbClr val="FFFF00"/>
                </a:solidFill>
              </a:rPr>
              <a:t>Velocity</a:t>
            </a:r>
            <a:r>
              <a:rPr lang="en-GB" sz="2400" dirty="0"/>
              <a:t>: analysis of streaming </a:t>
            </a:r>
            <a:r>
              <a:rPr lang="en-GB" sz="2400" dirty="0" smtClean="0"/>
              <a:t>data.</a:t>
            </a:r>
          </a:p>
          <a:p>
            <a:pPr marL="288925" indent="-288925">
              <a:buNone/>
            </a:pPr>
            <a:r>
              <a:rPr lang="en-GB" sz="2400" dirty="0" smtClean="0">
                <a:solidFill>
                  <a:srgbClr val="FF0000"/>
                </a:solidFill>
              </a:rPr>
              <a:t>■</a:t>
            </a:r>
            <a:r>
              <a:rPr lang="en-GB" sz="2400" dirty="0"/>
              <a:t> </a:t>
            </a:r>
            <a:r>
              <a:rPr lang="en-GB" sz="2400" dirty="0">
                <a:solidFill>
                  <a:srgbClr val="FFFF00"/>
                </a:solidFill>
              </a:rPr>
              <a:t>Volume</a:t>
            </a:r>
            <a:r>
              <a:rPr lang="en-GB" sz="2400" dirty="0"/>
              <a:t>: making big data </a:t>
            </a:r>
            <a:r>
              <a:rPr lang="en-GB" sz="2400" dirty="0" smtClean="0"/>
              <a:t>smaller.</a:t>
            </a:r>
          </a:p>
          <a:p>
            <a:pPr marL="288925" indent="-288925">
              <a:buNone/>
            </a:pPr>
            <a:r>
              <a:rPr lang="en-GB" sz="2400" dirty="0" smtClean="0">
                <a:solidFill>
                  <a:srgbClr val="FF0000"/>
                </a:solidFill>
              </a:rPr>
              <a:t>■</a:t>
            </a:r>
            <a:r>
              <a:rPr lang="en-GB" sz="2400" dirty="0" smtClean="0"/>
              <a:t> </a:t>
            </a:r>
            <a:r>
              <a:rPr lang="en-GB" sz="2400" dirty="0" smtClean="0">
                <a:solidFill>
                  <a:srgbClr val="FFFF00"/>
                </a:solidFill>
              </a:rPr>
              <a:t>Model-based coding</a:t>
            </a:r>
            <a:r>
              <a:rPr lang="en-GB" sz="2400" dirty="0" smtClean="0"/>
              <a:t>: additional </a:t>
            </a:r>
            <a:r>
              <a:rPr lang="en-GB" sz="2400" dirty="0"/>
              <a:t>economies in the transmission of </a:t>
            </a:r>
            <a:r>
              <a:rPr lang="en-GB" sz="2400" dirty="0" smtClean="0"/>
              <a:t>data.</a:t>
            </a:r>
          </a:p>
          <a:p>
            <a:pPr marL="0" indent="0">
              <a:buNone/>
            </a:pPr>
            <a:r>
              <a:rPr lang="en-GB" sz="2400" dirty="0" smtClean="0">
                <a:solidFill>
                  <a:srgbClr val="FF0000"/>
                </a:solidFill>
              </a:rPr>
              <a:t>■</a:t>
            </a:r>
            <a:r>
              <a:rPr lang="en-GB" sz="2400" dirty="0" smtClean="0"/>
              <a:t> </a:t>
            </a:r>
            <a:r>
              <a:rPr lang="en-GB" sz="2400" dirty="0">
                <a:solidFill>
                  <a:srgbClr val="FFFF00"/>
                </a:solidFill>
              </a:rPr>
              <a:t>Energy</a:t>
            </a:r>
            <a:r>
              <a:rPr lang="en-GB" sz="2400" dirty="0"/>
              <a:t>, speed, and </a:t>
            </a:r>
            <a:r>
              <a:rPr lang="en-GB" sz="2400" dirty="0" smtClean="0"/>
              <a:t>bulk.</a:t>
            </a:r>
          </a:p>
          <a:p>
            <a:pPr marL="0" indent="0">
              <a:buNone/>
            </a:pPr>
            <a:r>
              <a:rPr lang="en-GB" sz="2400" dirty="0" smtClean="0">
                <a:solidFill>
                  <a:srgbClr val="FF0000"/>
                </a:solidFill>
              </a:rPr>
              <a:t>■</a:t>
            </a:r>
            <a:r>
              <a:rPr lang="en-GB" sz="2400" dirty="0"/>
              <a:t> </a:t>
            </a:r>
            <a:r>
              <a:rPr lang="en-GB" sz="2400" dirty="0">
                <a:solidFill>
                  <a:srgbClr val="FFFF00"/>
                </a:solidFill>
              </a:rPr>
              <a:t>Veracity</a:t>
            </a:r>
            <a:r>
              <a:rPr lang="en-GB" sz="2400" dirty="0"/>
              <a:t>: managing errors and uncertainties in </a:t>
            </a:r>
            <a:r>
              <a:rPr lang="en-GB" sz="2400" dirty="0" smtClean="0"/>
              <a:t>data.</a:t>
            </a:r>
          </a:p>
          <a:p>
            <a:pPr marL="0" indent="0">
              <a:buNone/>
            </a:pPr>
            <a:r>
              <a:rPr lang="en-GB" sz="2400" dirty="0" smtClean="0">
                <a:solidFill>
                  <a:srgbClr val="FF0000"/>
                </a:solidFill>
              </a:rPr>
              <a:t>■</a:t>
            </a:r>
            <a:r>
              <a:rPr lang="en-GB" sz="2400" dirty="0" smtClean="0"/>
              <a:t> </a:t>
            </a:r>
            <a:r>
              <a:rPr lang="en-GB" sz="2400" dirty="0" smtClean="0">
                <a:solidFill>
                  <a:srgbClr val="FFFF00"/>
                </a:solidFill>
              </a:rPr>
              <a:t>Visualisation</a:t>
            </a:r>
            <a:r>
              <a:rPr lang="en-GB" sz="2400" dirty="0" smtClean="0"/>
              <a:t>: knowledge structures and processing.</a:t>
            </a:r>
            <a:endParaRPr lang="en-GB" sz="2400" dirty="0"/>
          </a:p>
          <a:p>
            <a:pPr marL="0" indent="0">
              <a:buNone/>
            </a:pPr>
            <a:endParaRPr lang="en-GB" sz="2400" dirty="0"/>
          </a:p>
          <a:p>
            <a:pPr marL="288925" indent="-288925">
              <a:buNone/>
            </a:pPr>
            <a:endParaRPr lang="en-GB" sz="2400" dirty="0"/>
          </a:p>
          <a:p>
            <a:pPr marL="288925" indent="-288925">
              <a:buNone/>
            </a:pPr>
            <a:endParaRPr lang="en-GB" sz="2400" dirty="0"/>
          </a:p>
          <a:p>
            <a:pPr marL="288925" indent="-288925">
              <a:buNone/>
            </a:pPr>
            <a:endParaRPr lang="en-GB" sz="2400" dirty="0"/>
          </a:p>
          <a:p>
            <a:pPr marL="288925" indent="-288925">
              <a:buNone/>
            </a:pPr>
            <a:endParaRPr lang="en-GB" sz="2400" dirty="0"/>
          </a:p>
          <a:p>
            <a:pPr marL="0" indent="0">
              <a:buNone/>
            </a:pPr>
            <a:endParaRPr lang="en-GB" sz="28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3533549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847992"/>
          </a:xfrm>
        </p:spPr>
        <p:txBody>
          <a:bodyPr/>
          <a:lstStyle/>
          <a:p>
            <a:r>
              <a:rPr lang="en-GB" sz="2400" dirty="0" smtClean="0"/>
              <a:t>HELPING TO DEVELOP HUMAN-LIKE INTELLIGENCE IN AUTONOMOUS ROBOTS</a:t>
            </a:r>
            <a:endParaRPr lang="en-GB" sz="2400" dirty="0"/>
          </a:p>
        </p:txBody>
      </p:sp>
      <p:sp>
        <p:nvSpPr>
          <p:cNvPr id="3" name="Content Placeholder 2"/>
          <p:cNvSpPr>
            <a:spLocks noGrp="1"/>
          </p:cNvSpPr>
          <p:nvPr>
            <p:ph idx="1"/>
          </p:nvPr>
        </p:nvSpPr>
        <p:spPr>
          <a:xfrm>
            <a:off x="457200" y="1439502"/>
            <a:ext cx="8229600" cy="4686662"/>
          </a:xfrm>
        </p:spPr>
        <p:txBody>
          <a:bodyPr/>
          <a:lstStyle/>
          <a:p>
            <a:pPr marL="398463" indent="-398463">
              <a:buNone/>
            </a:pPr>
            <a:r>
              <a:rPr lang="en-GB" dirty="0" smtClean="0">
                <a:solidFill>
                  <a:srgbClr val="FF0000"/>
                </a:solidFill>
              </a:rPr>
              <a:t>■</a:t>
            </a:r>
            <a:r>
              <a:rPr lang="en-GB" dirty="0"/>
              <a:t> </a:t>
            </a:r>
            <a:r>
              <a:rPr lang="en-GB" dirty="0" smtClean="0"/>
              <a:t>Human-like versatility in skills may be developed via </a:t>
            </a:r>
            <a:r>
              <a:rPr lang="en-GB" dirty="0" smtClean="0">
                <a:solidFill>
                  <a:srgbClr val="FFFF00"/>
                </a:solidFill>
              </a:rPr>
              <a:t>unsupervised learning</a:t>
            </a:r>
            <a:r>
              <a:rPr lang="en-GB" dirty="0" smtClean="0"/>
              <a:t> in the SP system.</a:t>
            </a:r>
          </a:p>
          <a:p>
            <a:pPr marL="398463" indent="-398463">
              <a:buNone/>
            </a:pPr>
            <a:r>
              <a:rPr lang="en-GB" dirty="0" smtClean="0">
                <a:solidFill>
                  <a:srgbClr val="FF0000"/>
                </a:solidFill>
              </a:rPr>
              <a:t>■</a:t>
            </a:r>
            <a:r>
              <a:rPr lang="en-GB" dirty="0" smtClean="0"/>
              <a:t> This contrasts with bespoke software for each skill.</a:t>
            </a:r>
          </a:p>
          <a:p>
            <a:pPr marL="398463" indent="-398463">
              <a:buNone/>
            </a:pPr>
            <a:r>
              <a:rPr lang="en-GB" dirty="0" smtClean="0">
                <a:solidFill>
                  <a:srgbClr val="FF0000"/>
                </a:solidFill>
              </a:rPr>
              <a:t>■</a:t>
            </a:r>
            <a:r>
              <a:rPr lang="en-GB" dirty="0" smtClean="0"/>
              <a:t> Parallel processes may be managed via two-dimensional patterns in the SP system.</a:t>
            </a:r>
            <a:endParaRPr lang="en-GB"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3998622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6338"/>
          </a:xfrm>
        </p:spPr>
        <p:txBody>
          <a:bodyPr/>
          <a:lstStyle/>
          <a:p>
            <a:r>
              <a:rPr lang="en-GB" sz="3600" dirty="0" smtClean="0"/>
              <a:t>UNSUPERVISED LEARNING</a:t>
            </a:r>
            <a:endParaRPr lang="en-GB" sz="3600" dirty="0"/>
          </a:p>
        </p:txBody>
      </p:sp>
      <p:sp>
        <p:nvSpPr>
          <p:cNvPr id="3" name="Content Placeholder 2"/>
          <p:cNvSpPr>
            <a:spLocks noGrp="1"/>
          </p:cNvSpPr>
          <p:nvPr>
            <p:ph idx="1"/>
          </p:nvPr>
        </p:nvSpPr>
        <p:spPr>
          <a:xfrm>
            <a:off x="457200" y="1124712"/>
            <a:ext cx="8229600" cy="5001451"/>
          </a:xfrm>
        </p:spPr>
        <p:txBody>
          <a:bodyPr/>
          <a:lstStyle/>
          <a:p>
            <a:pPr marL="284163" indent="-284163">
              <a:spcBef>
                <a:spcPts val="0"/>
              </a:spcBef>
              <a:spcAft>
                <a:spcPts val="1200"/>
              </a:spcAft>
              <a:buNone/>
            </a:pPr>
            <a:r>
              <a:rPr lang="en-GB" sz="2400" dirty="0" smtClean="0">
                <a:solidFill>
                  <a:srgbClr val="FF0000"/>
                </a:solidFill>
              </a:rPr>
              <a:t>■ </a:t>
            </a:r>
            <a:r>
              <a:rPr lang="en-GB" sz="2400" dirty="0" smtClean="0"/>
              <a:t>The SP system has strengths and potential in </a:t>
            </a:r>
            <a:r>
              <a:rPr lang="en-GB" sz="2400" dirty="0" smtClean="0">
                <a:solidFill>
                  <a:srgbClr val="FFFF00"/>
                </a:solidFill>
              </a:rPr>
              <a:t>unsupervised learning</a:t>
            </a:r>
            <a:r>
              <a:rPr lang="en-GB" sz="2400" dirty="0"/>
              <a:t> </a:t>
            </a:r>
            <a:r>
              <a:rPr lang="en-GB" sz="2400" dirty="0" smtClean="0"/>
              <a:t>(the inspiration for the system).</a:t>
            </a:r>
          </a:p>
          <a:p>
            <a:pPr marL="284163" indent="-284163">
              <a:spcBef>
                <a:spcPts val="0"/>
              </a:spcBef>
              <a:spcAft>
                <a:spcPts val="1200"/>
              </a:spcAft>
              <a:buNone/>
            </a:pPr>
            <a:r>
              <a:rPr lang="en-GB" sz="2400" dirty="0" smtClean="0">
                <a:solidFill>
                  <a:srgbClr val="FF0000"/>
                </a:solidFill>
              </a:rPr>
              <a:t>■ </a:t>
            </a:r>
            <a:r>
              <a:rPr lang="en-GB" sz="2400" dirty="0" smtClean="0"/>
              <a:t>It means learning </a:t>
            </a:r>
            <a:r>
              <a:rPr lang="en-GB" sz="2400" dirty="0" smtClean="0">
                <a:solidFill>
                  <a:srgbClr val="FFFF00"/>
                </a:solidFill>
              </a:rPr>
              <a:t>without a “teacher”</a:t>
            </a:r>
            <a:r>
              <a:rPr lang="en-GB" sz="2400" dirty="0" smtClean="0"/>
              <a:t> or anything equivalent.</a:t>
            </a:r>
            <a:r>
              <a:rPr lang="en-GB" sz="2400" dirty="0" smtClean="0">
                <a:solidFill>
                  <a:srgbClr val="FF0000"/>
                </a:solidFill>
              </a:rPr>
              <a:t> </a:t>
            </a:r>
            <a:r>
              <a:rPr lang="en-GB" sz="2400" dirty="0" smtClean="0"/>
              <a:t>Most human learning is unsupervised.</a:t>
            </a:r>
          </a:p>
          <a:p>
            <a:pPr marL="284163" indent="-284163">
              <a:spcBef>
                <a:spcPts val="0"/>
              </a:spcBef>
              <a:spcAft>
                <a:spcPts val="1200"/>
              </a:spcAft>
              <a:buNone/>
            </a:pPr>
            <a:r>
              <a:rPr lang="en-GB" sz="2400" dirty="0" smtClean="0">
                <a:solidFill>
                  <a:srgbClr val="FF0000"/>
                </a:solidFill>
              </a:rPr>
              <a:t>■ </a:t>
            </a:r>
            <a:r>
              <a:rPr lang="en-GB" sz="2400" dirty="0" smtClean="0"/>
              <a:t>It is the foundation for “reinforcement learning”, “learning by imitation”, “learning by being told”, and more.</a:t>
            </a:r>
          </a:p>
          <a:p>
            <a:pPr marL="284163" indent="-284163">
              <a:spcBef>
                <a:spcPts val="0"/>
              </a:spcBef>
              <a:spcAft>
                <a:spcPts val="1200"/>
              </a:spcAft>
              <a:buNone/>
            </a:pPr>
            <a:r>
              <a:rPr lang="en-GB" sz="2400" dirty="0" smtClean="0">
                <a:solidFill>
                  <a:srgbClr val="FF0000"/>
                </a:solidFill>
              </a:rPr>
              <a:t>■ </a:t>
            </a:r>
            <a:r>
              <a:rPr lang="en-GB" sz="2400" dirty="0" smtClean="0"/>
              <a:t>For defence, it can mean:</a:t>
            </a:r>
          </a:p>
          <a:p>
            <a:pPr marL="630238" lvl="1" indent="-230188">
              <a:spcBef>
                <a:spcPts val="0"/>
              </a:spcBef>
              <a:spcAft>
                <a:spcPts val="1200"/>
              </a:spcAft>
              <a:buNone/>
            </a:pPr>
            <a:r>
              <a:rPr lang="en-GB" sz="2000" dirty="0" smtClean="0">
                <a:solidFill>
                  <a:srgbClr val="FF0000"/>
                </a:solidFill>
              </a:rPr>
              <a:t>■ </a:t>
            </a:r>
            <a:r>
              <a:rPr lang="en-GB" sz="2000" dirty="0" smtClean="0"/>
              <a:t>The discovery of significant </a:t>
            </a:r>
            <a:r>
              <a:rPr lang="en-GB" sz="2000" dirty="0" smtClean="0">
                <a:solidFill>
                  <a:srgbClr val="FFFF00"/>
                </a:solidFill>
              </a:rPr>
              <a:t>structures</a:t>
            </a:r>
            <a:r>
              <a:rPr lang="en-GB" sz="2000" dirty="0" smtClean="0"/>
              <a:t>, </a:t>
            </a:r>
            <a:r>
              <a:rPr lang="en-GB" sz="2000" dirty="0" smtClean="0">
                <a:solidFill>
                  <a:srgbClr val="FFFF00"/>
                </a:solidFill>
              </a:rPr>
              <a:t>patterns</a:t>
            </a:r>
            <a:r>
              <a:rPr lang="en-GB" sz="2000" dirty="0" smtClean="0"/>
              <a:t>, or </a:t>
            </a:r>
            <a:r>
              <a:rPr lang="en-GB" sz="2000" dirty="0" smtClean="0">
                <a:solidFill>
                  <a:srgbClr val="FFFF00"/>
                </a:solidFill>
              </a:rPr>
              <a:t>associations</a:t>
            </a:r>
            <a:r>
              <a:rPr lang="en-GB" sz="2000" dirty="0" smtClean="0"/>
              <a:t> in data.</a:t>
            </a:r>
          </a:p>
          <a:p>
            <a:pPr marL="630238" lvl="1" indent="-230188">
              <a:spcBef>
                <a:spcPts val="0"/>
              </a:spcBef>
              <a:spcAft>
                <a:spcPts val="1200"/>
              </a:spcAft>
              <a:buNone/>
            </a:pPr>
            <a:r>
              <a:rPr lang="en-GB" sz="2000" dirty="0" smtClean="0">
                <a:solidFill>
                  <a:srgbClr val="FF0000"/>
                </a:solidFill>
              </a:rPr>
              <a:t>■ </a:t>
            </a:r>
            <a:r>
              <a:rPr lang="en-GB" sz="2000" dirty="0"/>
              <a:t>A</a:t>
            </a:r>
            <a:r>
              <a:rPr lang="en-GB" sz="2000" dirty="0" smtClean="0"/>
              <a:t>utomatic or semi-automatic </a:t>
            </a:r>
            <a:r>
              <a:rPr lang="en-GB" sz="2000" dirty="0" smtClean="0">
                <a:solidFill>
                  <a:srgbClr val="FFFF00"/>
                </a:solidFill>
              </a:rPr>
              <a:t>organisation </a:t>
            </a:r>
            <a:r>
              <a:rPr lang="en-GB" sz="2000" dirty="0" smtClean="0"/>
              <a:t>of</a:t>
            </a:r>
            <a:r>
              <a:rPr lang="en-GB" sz="2000" dirty="0" smtClean="0">
                <a:solidFill>
                  <a:srgbClr val="FFFF00"/>
                </a:solidFill>
              </a:rPr>
              <a:t> unstructured </a:t>
            </a:r>
            <a:r>
              <a:rPr lang="en-GB" sz="2000" dirty="0" smtClean="0"/>
              <a:t>or</a:t>
            </a:r>
            <a:r>
              <a:rPr lang="en-GB" sz="2000" dirty="0" smtClean="0">
                <a:solidFill>
                  <a:srgbClr val="FFFF00"/>
                </a:solidFill>
              </a:rPr>
              <a:t> semi-structured </a:t>
            </a:r>
            <a:r>
              <a:rPr lang="en-GB" sz="2000" dirty="0" smtClean="0"/>
              <a:t>information.</a:t>
            </a:r>
            <a:endParaRPr lang="en-GB" sz="20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540250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2786"/>
          </a:xfrm>
        </p:spPr>
        <p:txBody>
          <a:bodyPr/>
          <a:lstStyle/>
          <a:p>
            <a:r>
              <a:rPr lang="en-GB" sz="2400" dirty="0" smtClean="0"/>
              <a:t>SEVERAL KINDS OF REASONING, WITH OTHER ASPECTS OF INTELLIGENCE</a:t>
            </a:r>
            <a:endParaRPr lang="en-GB" sz="2400" dirty="0"/>
          </a:p>
        </p:txBody>
      </p:sp>
      <p:sp>
        <p:nvSpPr>
          <p:cNvPr id="3" name="Content Placeholder 2"/>
          <p:cNvSpPr>
            <a:spLocks noGrp="1"/>
          </p:cNvSpPr>
          <p:nvPr>
            <p:ph idx="1"/>
          </p:nvPr>
        </p:nvSpPr>
        <p:spPr>
          <a:xfrm>
            <a:off x="457200" y="1276539"/>
            <a:ext cx="8229600" cy="5088047"/>
          </a:xfrm>
        </p:spPr>
        <p:txBody>
          <a:bodyPr/>
          <a:lstStyle/>
          <a:p>
            <a:pPr marL="347663" indent="-347663">
              <a:spcBef>
                <a:spcPts val="0"/>
              </a:spcBef>
              <a:spcAft>
                <a:spcPts val="1200"/>
              </a:spcAft>
              <a:buNone/>
            </a:pPr>
            <a:r>
              <a:rPr lang="en-GB" sz="2800" dirty="0" smtClean="0">
                <a:solidFill>
                  <a:srgbClr val="FF0000"/>
                </a:solidFill>
              </a:rPr>
              <a:t>■ </a:t>
            </a:r>
            <a:r>
              <a:rPr lang="en-GB" sz="2800" dirty="0" smtClean="0"/>
              <a:t>The SP system supports </a:t>
            </a:r>
            <a:r>
              <a:rPr lang="en-GB" sz="2800" dirty="0" smtClean="0">
                <a:solidFill>
                  <a:schemeClr val="accent2">
                    <a:lumMod val="60000"/>
                    <a:lumOff val="40000"/>
                  </a:schemeClr>
                </a:solidFill>
              </a:rPr>
              <a:t>several kinds of reasoning</a:t>
            </a:r>
            <a:r>
              <a:rPr lang="en-GB" sz="2800" dirty="0" smtClean="0"/>
              <a:t> that can work together and with </a:t>
            </a:r>
            <a:r>
              <a:rPr lang="en-GB" sz="2800" dirty="0" smtClean="0">
                <a:solidFill>
                  <a:schemeClr val="accent2">
                    <a:lumMod val="60000"/>
                    <a:lumOff val="40000"/>
                  </a:schemeClr>
                </a:solidFill>
              </a:rPr>
              <a:t>other aspects of intelligence (such as planning and problem solving)</a:t>
            </a:r>
            <a:r>
              <a:rPr lang="en-GB" sz="2800" dirty="0" smtClean="0"/>
              <a:t>, in any combination. </a:t>
            </a:r>
            <a:r>
              <a:rPr lang="en-GB" sz="2800" dirty="0" smtClean="0">
                <a:solidFill>
                  <a:srgbClr val="FFFF00"/>
                </a:solidFill>
              </a:rPr>
              <a:t>This is a major strength of the system</a:t>
            </a:r>
            <a:r>
              <a:rPr lang="en-GB" sz="2800" dirty="0" smtClean="0"/>
              <a:t>. </a:t>
            </a:r>
          </a:p>
          <a:p>
            <a:pPr marL="347663" indent="-347663">
              <a:spcBef>
                <a:spcPts val="0"/>
              </a:spcBef>
              <a:spcAft>
                <a:spcPts val="1200"/>
              </a:spcAft>
              <a:buNone/>
            </a:pPr>
            <a:r>
              <a:rPr lang="en-GB" sz="2800" dirty="0" smtClean="0">
                <a:solidFill>
                  <a:srgbClr val="FF0000"/>
                </a:solidFill>
              </a:rPr>
              <a:t>■ </a:t>
            </a:r>
            <a:r>
              <a:rPr lang="en-GB" sz="2800" dirty="0" smtClean="0"/>
              <a:t>For defence, this can mean:</a:t>
            </a:r>
          </a:p>
          <a:p>
            <a:pPr marL="685800" lvl="1">
              <a:spcBef>
                <a:spcPts val="0"/>
              </a:spcBef>
              <a:spcAft>
                <a:spcPts val="1200"/>
              </a:spcAft>
              <a:buNone/>
            </a:pPr>
            <a:r>
              <a:rPr lang="en-GB" sz="2400" dirty="0" smtClean="0">
                <a:solidFill>
                  <a:srgbClr val="FF0000"/>
                </a:solidFill>
              </a:rPr>
              <a:t>■ </a:t>
            </a:r>
            <a:r>
              <a:rPr lang="en-GB" sz="2400" dirty="0" smtClean="0"/>
              <a:t>Helping to anticipate and head off acts of terrorism.</a:t>
            </a:r>
          </a:p>
          <a:p>
            <a:pPr marL="685800" lvl="1">
              <a:spcBef>
                <a:spcPts val="0"/>
              </a:spcBef>
              <a:spcAft>
                <a:spcPts val="1200"/>
              </a:spcAft>
              <a:buNone/>
            </a:pPr>
            <a:r>
              <a:rPr lang="en-GB" sz="2400" dirty="0">
                <a:solidFill>
                  <a:srgbClr val="FF0000"/>
                </a:solidFill>
              </a:rPr>
              <a:t>■ </a:t>
            </a:r>
            <a:r>
              <a:rPr lang="en-GB" sz="2400" dirty="0" smtClean="0"/>
              <a:t>Helping to work </a:t>
            </a:r>
            <a:r>
              <a:rPr lang="en-GB" sz="2400" dirty="0"/>
              <a:t>out the possible implications of </a:t>
            </a:r>
            <a:r>
              <a:rPr lang="en-GB" sz="2400" dirty="0" smtClean="0"/>
              <a:t>knowledge about an enemy.</a:t>
            </a:r>
          </a:p>
          <a:p>
            <a:pPr marL="685800" lvl="1">
              <a:spcBef>
                <a:spcPts val="0"/>
              </a:spcBef>
              <a:spcAft>
                <a:spcPts val="1200"/>
              </a:spcAft>
              <a:buNone/>
            </a:pPr>
            <a:r>
              <a:rPr lang="en-GB" sz="2400" dirty="0" smtClean="0">
                <a:solidFill>
                  <a:srgbClr val="FF0000"/>
                </a:solidFill>
              </a:rPr>
              <a:t>■ </a:t>
            </a:r>
            <a:r>
              <a:rPr lang="en-GB" sz="2400" dirty="0" smtClean="0"/>
              <a:t>Helping to develop military strategies and tactics. </a:t>
            </a: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065714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42098"/>
          </a:xfrm>
        </p:spPr>
        <p:txBody>
          <a:bodyPr/>
          <a:lstStyle/>
          <a:p>
            <a:r>
              <a:rPr lang="en-GB" sz="3200" dirty="0" smtClean="0"/>
              <a:t>PATTERN RECOGNITION AND COMPUTER VISION</a:t>
            </a:r>
            <a:endParaRPr lang="en-GB" sz="3200" dirty="0"/>
          </a:p>
        </p:txBody>
      </p:sp>
      <p:sp>
        <p:nvSpPr>
          <p:cNvPr id="3" name="Content Placeholder 2"/>
          <p:cNvSpPr>
            <a:spLocks noGrp="1"/>
          </p:cNvSpPr>
          <p:nvPr>
            <p:ph idx="1"/>
          </p:nvPr>
        </p:nvSpPr>
        <p:spPr>
          <a:xfrm>
            <a:off x="457200" y="1463040"/>
            <a:ext cx="8229600" cy="4663123"/>
          </a:xfrm>
        </p:spPr>
        <p:txBody>
          <a:bodyPr/>
          <a:lstStyle/>
          <a:p>
            <a:pPr marL="401638" indent="-401638">
              <a:spcBef>
                <a:spcPts val="0"/>
              </a:spcBef>
              <a:spcAft>
                <a:spcPts val="1200"/>
              </a:spcAft>
              <a:buNone/>
            </a:pPr>
            <a:r>
              <a:rPr lang="en-GB" sz="2800" dirty="0" smtClean="0"/>
              <a:t>The SP system has strengths and potential in: </a:t>
            </a:r>
          </a:p>
          <a:p>
            <a:pPr marL="685800" lvl="1">
              <a:spcBef>
                <a:spcPts val="600"/>
              </a:spcBef>
              <a:spcAft>
                <a:spcPts val="1200"/>
              </a:spcAft>
              <a:buNone/>
            </a:pPr>
            <a:r>
              <a:rPr lang="en-GB" sz="2400" dirty="0" smtClean="0">
                <a:solidFill>
                  <a:srgbClr val="FF0000"/>
                </a:solidFill>
              </a:rPr>
              <a:t>■ </a:t>
            </a:r>
            <a:r>
              <a:rPr lang="en-GB" sz="2400" dirty="0"/>
              <a:t>R</a:t>
            </a:r>
            <a:r>
              <a:rPr lang="en-GB" sz="2400" dirty="0" smtClean="0"/>
              <a:t>ecognising patterns in data, including such things as patterns of activity, or language styles, that have been previously learned by the system.</a:t>
            </a:r>
          </a:p>
          <a:p>
            <a:pPr marL="685800" lvl="1">
              <a:spcBef>
                <a:spcPts val="600"/>
              </a:spcBef>
              <a:spcAft>
                <a:spcPts val="1200"/>
              </a:spcAft>
              <a:buNone/>
            </a:pPr>
            <a:r>
              <a:rPr lang="en-GB" sz="2400" dirty="0" smtClean="0">
                <a:solidFill>
                  <a:srgbClr val="FF0000"/>
                </a:solidFill>
              </a:rPr>
              <a:t>■ </a:t>
            </a:r>
            <a:r>
              <a:rPr lang="en-GB" sz="2400" dirty="0" smtClean="0"/>
              <a:t>Recognising or retrieving such things as finger prints or DNA samples that are </a:t>
            </a:r>
            <a:r>
              <a:rPr lang="en-GB" sz="2400" dirty="0" smtClean="0">
                <a:solidFill>
                  <a:srgbClr val="FFFF00"/>
                </a:solidFill>
              </a:rPr>
              <a:t>the same as</a:t>
            </a:r>
            <a:r>
              <a:rPr lang="en-GB" sz="2400" dirty="0" smtClean="0"/>
              <a:t> or </a:t>
            </a:r>
            <a:r>
              <a:rPr lang="en-GB" sz="2400" dirty="0" smtClean="0">
                <a:solidFill>
                  <a:srgbClr val="FFFF00"/>
                </a:solidFill>
              </a:rPr>
              <a:t>similar to</a:t>
            </a:r>
            <a:r>
              <a:rPr lang="en-GB" sz="2400" dirty="0" smtClean="0"/>
              <a:t> a given target.</a:t>
            </a:r>
            <a:endParaRPr lang="en-GB" sz="2400" b="1" dirty="0" smtClean="0">
              <a:solidFill>
                <a:srgbClr val="FF0000"/>
              </a:solidFill>
            </a:endParaRPr>
          </a:p>
          <a:p>
            <a:pPr marL="685800" lvl="1">
              <a:spcBef>
                <a:spcPts val="600"/>
              </a:spcBef>
              <a:spcAft>
                <a:spcPts val="1200"/>
              </a:spcAft>
              <a:buNone/>
            </a:pPr>
            <a:r>
              <a:rPr lang="en-GB" sz="2400" dirty="0" smtClean="0">
                <a:solidFill>
                  <a:srgbClr val="FF0000"/>
                </a:solidFill>
              </a:rPr>
              <a:t>■ </a:t>
            </a:r>
            <a:r>
              <a:rPr lang="en-GB" sz="2400" dirty="0" smtClean="0"/>
              <a:t>Computer vision: analysis and interpretation of scenes, recognition of people from different angles, recognition of objects and their significance, ….</a:t>
            </a: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3653383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0034"/>
          </a:xfrm>
        </p:spPr>
        <p:txBody>
          <a:bodyPr/>
          <a:lstStyle/>
          <a:p>
            <a:r>
              <a:rPr lang="en-GB" sz="2800" dirty="0" smtClean="0"/>
              <a:t>PROCESSING OF NATURAL LANGUAGE</a:t>
            </a:r>
            <a:endParaRPr lang="en-GB" sz="2800" dirty="0"/>
          </a:p>
        </p:txBody>
      </p:sp>
      <p:sp>
        <p:nvSpPr>
          <p:cNvPr id="3" name="Content Placeholder 2"/>
          <p:cNvSpPr>
            <a:spLocks noGrp="1"/>
          </p:cNvSpPr>
          <p:nvPr>
            <p:ph idx="1"/>
          </p:nvPr>
        </p:nvSpPr>
        <p:spPr>
          <a:xfrm>
            <a:off x="457200" y="1024128"/>
            <a:ext cx="8229600" cy="5330952"/>
          </a:xfrm>
        </p:spPr>
        <p:txBody>
          <a:bodyPr/>
          <a:lstStyle/>
          <a:p>
            <a:pPr marL="0" indent="0">
              <a:spcBef>
                <a:spcPts val="0"/>
              </a:spcBef>
              <a:spcAft>
                <a:spcPts val="1200"/>
              </a:spcAft>
              <a:buNone/>
            </a:pPr>
            <a:r>
              <a:rPr lang="en-GB" sz="2400" dirty="0">
                <a:solidFill>
                  <a:srgbClr val="FF0000"/>
                </a:solidFill>
              </a:rPr>
              <a:t>■ </a:t>
            </a:r>
            <a:r>
              <a:rPr lang="en-GB" sz="2400" dirty="0" smtClean="0"/>
              <a:t>The SP system has strengths and potential in:</a:t>
            </a:r>
          </a:p>
          <a:p>
            <a:pPr marL="630238" lvl="1" indent="-230188">
              <a:spcBef>
                <a:spcPts val="0"/>
              </a:spcBef>
              <a:spcAft>
                <a:spcPts val="1200"/>
              </a:spcAft>
              <a:buNone/>
            </a:pPr>
            <a:r>
              <a:rPr lang="en-GB" sz="2000" dirty="0" smtClean="0">
                <a:solidFill>
                  <a:srgbClr val="FF0000"/>
                </a:solidFill>
              </a:rPr>
              <a:t>■ </a:t>
            </a:r>
            <a:r>
              <a:rPr lang="en-GB" sz="2000" dirty="0" smtClean="0"/>
              <a:t>Parsing (analysis) and production of natural language without meanings.</a:t>
            </a:r>
          </a:p>
          <a:p>
            <a:pPr marL="630238" lvl="1" indent="-230188">
              <a:spcBef>
                <a:spcPts val="0"/>
              </a:spcBef>
              <a:spcAft>
                <a:spcPts val="1200"/>
              </a:spcAft>
              <a:buNone/>
            </a:pPr>
            <a:r>
              <a:rPr lang="en-GB" sz="2000" dirty="0" smtClean="0">
                <a:solidFill>
                  <a:srgbClr val="FF0000"/>
                </a:solidFill>
              </a:rPr>
              <a:t>■ </a:t>
            </a:r>
            <a:r>
              <a:rPr lang="en-GB" sz="2000" dirty="0" smtClean="0"/>
              <a:t>Understanding natural language and production of language from meanings.</a:t>
            </a:r>
          </a:p>
          <a:p>
            <a:pPr marL="400050" lvl="1" indent="0">
              <a:spcBef>
                <a:spcPts val="0"/>
              </a:spcBef>
              <a:spcAft>
                <a:spcPts val="1200"/>
              </a:spcAft>
              <a:buNone/>
            </a:pPr>
            <a:r>
              <a:rPr lang="en-GB" sz="2000" dirty="0" smtClean="0">
                <a:solidFill>
                  <a:srgbClr val="FF0000"/>
                </a:solidFill>
              </a:rPr>
              <a:t>■ </a:t>
            </a:r>
            <a:r>
              <a:rPr lang="en-GB" sz="2000" dirty="0" smtClean="0"/>
              <a:t>Translation between natural languages via meanings.</a:t>
            </a:r>
          </a:p>
          <a:p>
            <a:pPr marL="228600" indent="-228600">
              <a:spcBef>
                <a:spcPts val="0"/>
              </a:spcBef>
              <a:spcAft>
                <a:spcPts val="1200"/>
              </a:spcAft>
              <a:buNone/>
            </a:pPr>
            <a:r>
              <a:rPr lang="en-GB" sz="2400" dirty="0" smtClean="0">
                <a:solidFill>
                  <a:srgbClr val="FF0000"/>
                </a:solidFill>
              </a:rPr>
              <a:t>■ </a:t>
            </a:r>
            <a:r>
              <a:rPr lang="en-GB" sz="2400" dirty="0" smtClean="0"/>
              <a:t>Potential applications in defence, include understanding conversations by suspects, understanding legal documents, and help in composing reports. </a:t>
            </a:r>
          </a:p>
          <a:p>
            <a:pPr marL="284163" indent="-284163">
              <a:spcBef>
                <a:spcPts val="0"/>
              </a:spcBef>
              <a:spcAft>
                <a:spcPts val="1200"/>
              </a:spcAft>
              <a:buNone/>
            </a:pPr>
            <a:r>
              <a:rPr lang="en-GB" sz="2400" dirty="0" smtClean="0">
                <a:solidFill>
                  <a:srgbClr val="FF0000"/>
                </a:solidFill>
              </a:rPr>
              <a:t>■ </a:t>
            </a:r>
            <a:r>
              <a:rPr lang="en-GB" sz="2400" dirty="0" smtClean="0"/>
              <a:t>Seamless integration of NL with other aspects of intelligence.</a:t>
            </a:r>
          </a:p>
          <a:p>
            <a:pPr marL="228600" indent="-228600">
              <a:spcBef>
                <a:spcPts val="0"/>
              </a:spcBef>
              <a:spcAft>
                <a:spcPts val="1200"/>
              </a:spcAft>
              <a:buNone/>
            </a:pPr>
            <a:r>
              <a:rPr lang="en-GB" sz="2400" dirty="0" smtClean="0">
                <a:solidFill>
                  <a:srgbClr val="FF0000"/>
                </a:solidFill>
              </a:rPr>
              <a:t>■ </a:t>
            </a:r>
            <a:r>
              <a:rPr lang="en-GB" sz="2400" dirty="0" smtClean="0"/>
              <a:t>More ambitious than NL in current AI applications.</a:t>
            </a: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2130791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988728"/>
          </a:xfrm>
        </p:spPr>
        <p:txBody>
          <a:bodyPr/>
          <a:lstStyle/>
          <a:p>
            <a:r>
              <a:rPr lang="en-GB" sz="3600" dirty="0" smtClean="0"/>
              <a:t>THE DETECTION AND MANAGEMENT OF ERRORS IN DATA</a:t>
            </a:r>
            <a:endParaRPr lang="en-GB" sz="3600" dirty="0"/>
          </a:p>
        </p:txBody>
      </p:sp>
      <p:sp>
        <p:nvSpPr>
          <p:cNvPr id="3" name="Content Placeholder 2"/>
          <p:cNvSpPr>
            <a:spLocks noGrp="1"/>
          </p:cNvSpPr>
          <p:nvPr>
            <p:ph idx="1"/>
          </p:nvPr>
        </p:nvSpPr>
        <p:spPr>
          <a:xfrm>
            <a:off x="511521" y="2752254"/>
            <a:ext cx="8229600" cy="2951429"/>
          </a:xfrm>
        </p:spPr>
        <p:txBody>
          <a:bodyPr/>
          <a:lstStyle/>
          <a:p>
            <a:pPr marL="344488" indent="-344488">
              <a:spcBef>
                <a:spcPts val="0"/>
              </a:spcBef>
              <a:spcAft>
                <a:spcPts val="1200"/>
              </a:spcAft>
              <a:buNone/>
            </a:pPr>
            <a:r>
              <a:rPr lang="en-GB" dirty="0" smtClean="0">
                <a:solidFill>
                  <a:srgbClr val="FF0000"/>
                </a:solidFill>
              </a:rPr>
              <a:t>■</a:t>
            </a:r>
            <a:r>
              <a:rPr lang="en-GB" dirty="0" smtClean="0"/>
              <a:t> Pattern recognition and learning are robust in the face of errors in data.</a:t>
            </a:r>
          </a:p>
          <a:p>
            <a:pPr marL="398463" indent="-398463">
              <a:buNone/>
            </a:pPr>
            <a:r>
              <a:rPr lang="en-GB" dirty="0" smtClean="0">
                <a:solidFill>
                  <a:srgbClr val="FF0000"/>
                </a:solidFill>
              </a:rPr>
              <a:t>■</a:t>
            </a:r>
            <a:r>
              <a:rPr lang="en-GB" dirty="0" smtClean="0"/>
              <a:t> This allows the system to detect errors in data, including errors from deception.</a:t>
            </a:r>
            <a:endParaRPr lang="en-GB"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40162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6871"/>
            <a:ext cx="8229600" cy="697118"/>
          </a:xfrm>
        </p:spPr>
        <p:txBody>
          <a:bodyPr/>
          <a:lstStyle/>
          <a:p>
            <a:r>
              <a:rPr lang="en-GB" dirty="0" smtClean="0"/>
              <a:t>DATA FUSION</a:t>
            </a:r>
            <a:endParaRPr lang="en-GB" dirty="0"/>
          </a:p>
        </p:txBody>
      </p:sp>
      <p:sp>
        <p:nvSpPr>
          <p:cNvPr id="3" name="Content Placeholder 2"/>
          <p:cNvSpPr>
            <a:spLocks noGrp="1"/>
          </p:cNvSpPr>
          <p:nvPr>
            <p:ph idx="1"/>
          </p:nvPr>
        </p:nvSpPr>
        <p:spPr>
          <a:xfrm>
            <a:off x="457200" y="1412342"/>
            <a:ext cx="8229600" cy="4713822"/>
          </a:xfrm>
        </p:spPr>
        <p:txBody>
          <a:bodyPr/>
          <a:lstStyle/>
          <a:p>
            <a:pPr marL="344488" indent="-344488">
              <a:spcBef>
                <a:spcPts val="0"/>
              </a:spcBef>
              <a:spcAft>
                <a:spcPts val="1200"/>
              </a:spcAft>
              <a:buNone/>
            </a:pPr>
            <a:r>
              <a:rPr lang="en-GB" sz="2800" dirty="0" smtClean="0">
                <a:solidFill>
                  <a:srgbClr val="FF0000"/>
                </a:solidFill>
              </a:rPr>
              <a:t>■</a:t>
            </a:r>
            <a:r>
              <a:rPr lang="en-GB" sz="2800" dirty="0" smtClean="0"/>
              <a:t> Streams of information from two or more sensors often need to be combined into a coherent whole.</a:t>
            </a:r>
          </a:p>
          <a:p>
            <a:pPr marL="344488" indent="-344488">
              <a:spcBef>
                <a:spcPts val="0"/>
              </a:spcBef>
              <a:spcAft>
                <a:spcPts val="1200"/>
              </a:spcAft>
              <a:buNone/>
            </a:pPr>
            <a:r>
              <a:rPr lang="en-GB" sz="2800" dirty="0" smtClean="0">
                <a:solidFill>
                  <a:srgbClr val="FF0000"/>
                </a:solidFill>
              </a:rPr>
              <a:t>■</a:t>
            </a:r>
            <a:r>
              <a:rPr lang="en-GB" sz="2800" dirty="0" smtClean="0"/>
              <a:t> This can be done if each stream contains information, such as the time of each reading, which can be matched with corresponding information in other streams.</a:t>
            </a:r>
          </a:p>
          <a:p>
            <a:pPr marL="344488" indent="-344488">
              <a:spcBef>
                <a:spcPts val="0"/>
              </a:spcBef>
              <a:spcAft>
                <a:spcPts val="1200"/>
              </a:spcAft>
              <a:buNone/>
            </a:pPr>
            <a:r>
              <a:rPr lang="en-GB" sz="2800" dirty="0" smtClean="0">
                <a:solidFill>
                  <a:srgbClr val="FF0000"/>
                </a:solidFill>
              </a:rPr>
              <a:t>■</a:t>
            </a:r>
            <a:r>
              <a:rPr lang="en-GB" sz="2800" dirty="0" smtClean="0"/>
              <a:t> That kind of matching and merging of information is what the SP system does.</a:t>
            </a:r>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2749615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1474"/>
          </a:xfrm>
        </p:spPr>
        <p:txBody>
          <a:bodyPr/>
          <a:lstStyle/>
          <a:p>
            <a:r>
              <a:rPr lang="en-GB" sz="2800" dirty="0" smtClean="0"/>
              <a:t>TRANSPARENCY AND VISUALIZATION</a:t>
            </a:r>
            <a:endParaRPr lang="en-GB" sz="2800" dirty="0"/>
          </a:p>
        </p:txBody>
      </p:sp>
      <p:sp>
        <p:nvSpPr>
          <p:cNvPr id="3" name="Content Placeholder 2"/>
          <p:cNvSpPr>
            <a:spLocks noGrp="1"/>
          </p:cNvSpPr>
          <p:nvPr>
            <p:ph idx="1"/>
          </p:nvPr>
        </p:nvSpPr>
        <p:spPr>
          <a:xfrm>
            <a:off x="457200" y="1124712"/>
            <a:ext cx="8229600" cy="5001451"/>
          </a:xfrm>
        </p:spPr>
        <p:txBody>
          <a:bodyPr/>
          <a:lstStyle/>
          <a:p>
            <a:pPr marL="0" indent="0">
              <a:spcBef>
                <a:spcPts val="0"/>
              </a:spcBef>
              <a:spcAft>
                <a:spcPts val="1200"/>
              </a:spcAft>
              <a:buNone/>
            </a:pPr>
            <a:r>
              <a:rPr lang="en-GB" sz="2800" dirty="0" smtClean="0">
                <a:solidFill>
                  <a:srgbClr val="FF0000"/>
                </a:solidFill>
              </a:rPr>
              <a:t>■ </a:t>
            </a:r>
            <a:r>
              <a:rPr lang="en-GB" sz="2800" dirty="0" smtClean="0"/>
              <a:t>In the SP system there is </a:t>
            </a:r>
            <a:r>
              <a:rPr lang="en-GB" sz="2800" dirty="0" smtClean="0">
                <a:solidFill>
                  <a:srgbClr val="FFFF00"/>
                </a:solidFill>
              </a:rPr>
              <a:t>transparency</a:t>
            </a:r>
            <a:r>
              <a:rPr lang="en-GB" sz="2800" dirty="0" smtClean="0"/>
              <a:t> in:</a:t>
            </a:r>
          </a:p>
          <a:p>
            <a:pPr marL="741363" lvl="1" indent="-341313">
              <a:spcBef>
                <a:spcPts val="0"/>
              </a:spcBef>
              <a:spcAft>
                <a:spcPts val="1200"/>
              </a:spcAft>
              <a:buNone/>
            </a:pPr>
            <a:r>
              <a:rPr lang="en-GB" sz="2400" dirty="0" smtClean="0">
                <a:solidFill>
                  <a:srgbClr val="FF0000"/>
                </a:solidFill>
              </a:rPr>
              <a:t>■ </a:t>
            </a:r>
            <a:r>
              <a:rPr lang="en-GB" sz="2400" dirty="0" smtClean="0">
                <a:solidFill>
                  <a:schemeClr val="accent2">
                    <a:lumMod val="40000"/>
                    <a:lumOff val="60000"/>
                  </a:schemeClr>
                </a:solidFill>
              </a:rPr>
              <a:t>How knowledge is organised</a:t>
            </a:r>
            <a:r>
              <a:rPr lang="en-GB" sz="2400" dirty="0" smtClean="0"/>
              <a:t> (</a:t>
            </a:r>
            <a:r>
              <a:rPr lang="en-GB" sz="2400" dirty="0" err="1" smtClean="0"/>
              <a:t>cf</a:t>
            </a:r>
            <a:r>
              <a:rPr lang="en-GB" sz="2400" dirty="0" smtClean="0"/>
              <a:t> deep learning and artificial neural networks).</a:t>
            </a:r>
          </a:p>
          <a:p>
            <a:pPr marL="741363" lvl="1" indent="-341313">
              <a:spcBef>
                <a:spcPts val="0"/>
              </a:spcBef>
              <a:spcAft>
                <a:spcPts val="1200"/>
              </a:spcAft>
              <a:buNone/>
            </a:pPr>
            <a:r>
              <a:rPr lang="en-GB" sz="2400" dirty="0" smtClean="0">
                <a:solidFill>
                  <a:srgbClr val="FF0000"/>
                </a:solidFill>
              </a:rPr>
              <a:t>■ </a:t>
            </a:r>
            <a:r>
              <a:rPr lang="en-GB" sz="2400" dirty="0" smtClean="0">
                <a:solidFill>
                  <a:schemeClr val="accent2">
                    <a:lumMod val="40000"/>
                    <a:lumOff val="60000"/>
                  </a:schemeClr>
                </a:solidFill>
              </a:rPr>
              <a:t>Processing</a:t>
            </a:r>
            <a:r>
              <a:rPr lang="en-GB" sz="2400" dirty="0" smtClean="0"/>
              <a:t> — there is an </a:t>
            </a:r>
            <a:r>
              <a:rPr lang="en-GB" sz="2400" dirty="0" smtClean="0">
                <a:solidFill>
                  <a:srgbClr val="FFFF00"/>
                </a:solidFill>
              </a:rPr>
              <a:t>audit trail</a:t>
            </a:r>
            <a:r>
              <a:rPr lang="en-GB" sz="2400" dirty="0" smtClean="0"/>
              <a:t> for all processing.</a:t>
            </a:r>
          </a:p>
          <a:p>
            <a:pPr marL="341313" indent="-341313">
              <a:spcBef>
                <a:spcPts val="0"/>
              </a:spcBef>
              <a:spcAft>
                <a:spcPts val="1200"/>
              </a:spcAft>
              <a:buNone/>
            </a:pPr>
            <a:r>
              <a:rPr lang="en-GB" sz="2800" dirty="0" smtClean="0">
                <a:solidFill>
                  <a:srgbClr val="FF0000"/>
                </a:solidFill>
              </a:rPr>
              <a:t>■ </a:t>
            </a:r>
            <a:r>
              <a:rPr lang="en-GB" sz="2800" dirty="0" smtClean="0"/>
              <a:t>Static and moving </a:t>
            </a:r>
            <a:r>
              <a:rPr lang="en-GB" sz="2800" dirty="0" smtClean="0">
                <a:solidFill>
                  <a:srgbClr val="FFFF00"/>
                </a:solidFill>
              </a:rPr>
              <a:t>graphics</a:t>
            </a:r>
            <a:r>
              <a:rPr lang="en-GB" sz="2800" dirty="0" smtClean="0"/>
              <a:t> may help </a:t>
            </a:r>
            <a:r>
              <a:rPr lang="en-GB" sz="2800" dirty="0" smtClean="0">
                <a:solidFill>
                  <a:srgbClr val="FFFF00"/>
                </a:solidFill>
              </a:rPr>
              <a:t>visualisation</a:t>
            </a:r>
            <a:r>
              <a:rPr lang="en-GB" sz="2800" dirty="0" smtClean="0"/>
              <a:t> of knowledge and processing.</a:t>
            </a:r>
          </a:p>
          <a:p>
            <a:pPr marL="341313" indent="-341313">
              <a:spcBef>
                <a:spcPts val="0"/>
              </a:spcBef>
              <a:spcAft>
                <a:spcPts val="1200"/>
              </a:spcAft>
              <a:buNone/>
            </a:pPr>
            <a:r>
              <a:rPr lang="en-GB" sz="2800" dirty="0" smtClean="0">
                <a:solidFill>
                  <a:srgbClr val="FF0000"/>
                </a:solidFill>
              </a:rPr>
              <a:t>■ </a:t>
            </a:r>
            <a:r>
              <a:rPr lang="en-GB" sz="2800" dirty="0" smtClean="0"/>
              <a:t>This is likely to be important in:</a:t>
            </a:r>
          </a:p>
          <a:p>
            <a:pPr marL="741363" lvl="1" indent="-341313">
              <a:spcBef>
                <a:spcPts val="0"/>
              </a:spcBef>
              <a:spcAft>
                <a:spcPts val="1200"/>
              </a:spcAft>
              <a:buNone/>
            </a:pPr>
            <a:r>
              <a:rPr lang="en-GB" sz="2400" dirty="0" smtClean="0">
                <a:solidFill>
                  <a:srgbClr val="FF0000"/>
                </a:solidFill>
              </a:rPr>
              <a:t>■</a:t>
            </a:r>
            <a:r>
              <a:rPr lang="en-GB" sz="2000" dirty="0" smtClean="0">
                <a:solidFill>
                  <a:srgbClr val="FF0000"/>
                </a:solidFill>
              </a:rPr>
              <a:t> </a:t>
            </a:r>
            <a:r>
              <a:rPr lang="en-GB" sz="2400" dirty="0" smtClean="0"/>
              <a:t>Assessments of </a:t>
            </a:r>
            <a:r>
              <a:rPr lang="en-GB" sz="2400" dirty="0" smtClean="0">
                <a:solidFill>
                  <a:srgbClr val="FFFF00"/>
                </a:solidFill>
              </a:rPr>
              <a:t>security</a:t>
            </a:r>
            <a:r>
              <a:rPr lang="en-GB" sz="2400" dirty="0" smtClean="0"/>
              <a:t> against crime or terrorism.</a:t>
            </a:r>
          </a:p>
          <a:p>
            <a:pPr marL="741363" lvl="1" indent="-341313">
              <a:spcBef>
                <a:spcPts val="0"/>
              </a:spcBef>
              <a:spcAft>
                <a:spcPts val="1200"/>
              </a:spcAft>
              <a:buNone/>
            </a:pPr>
            <a:r>
              <a:rPr lang="en-GB" sz="2400" dirty="0" smtClean="0">
                <a:solidFill>
                  <a:srgbClr val="FF0000"/>
                </a:solidFill>
              </a:rPr>
              <a:t>■</a:t>
            </a:r>
            <a:r>
              <a:rPr lang="en-GB" sz="2400" dirty="0" smtClean="0"/>
              <a:t> </a:t>
            </a:r>
            <a:r>
              <a:rPr lang="en-GB" sz="2400" dirty="0" smtClean="0">
                <a:solidFill>
                  <a:srgbClr val="FFFF00"/>
                </a:solidFill>
              </a:rPr>
              <a:t>Legal issues</a:t>
            </a:r>
            <a:r>
              <a:rPr lang="en-GB" sz="2400" dirty="0" smtClean="0"/>
              <a:t> arising from crime or terrorism.</a:t>
            </a:r>
          </a:p>
          <a:p>
            <a:pPr marL="341313" indent="-341313">
              <a:spcBef>
                <a:spcPts val="0"/>
              </a:spcBef>
              <a:spcAft>
                <a:spcPts val="1200"/>
              </a:spcAft>
              <a:buNone/>
            </a:pPr>
            <a:endParaRPr lang="en-GB" sz="28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249066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395536" y="332656"/>
            <a:ext cx="8229600" cy="581744"/>
          </a:xfrm>
        </p:spPr>
        <p:txBody>
          <a:bodyPr/>
          <a:lstStyle/>
          <a:p>
            <a:r>
              <a:rPr lang="en-GB" sz="3200" dirty="0" smtClean="0"/>
              <a:t>FURTHER INFORMATION</a:t>
            </a:r>
            <a:endParaRPr lang="en-GB" sz="3200" dirty="0"/>
          </a:p>
        </p:txBody>
      </p:sp>
      <p:sp>
        <p:nvSpPr>
          <p:cNvPr id="3" name="Content Placeholder 2"/>
          <p:cNvSpPr>
            <a:spLocks noGrp="1"/>
          </p:cNvSpPr>
          <p:nvPr>
            <p:ph idx="1"/>
            <p:custDataLst>
              <p:tags r:id="rId2"/>
            </p:custDataLst>
          </p:nvPr>
        </p:nvSpPr>
        <p:spPr>
          <a:xfrm>
            <a:off x="364434" y="1202075"/>
            <a:ext cx="8461514" cy="4972693"/>
          </a:xfrm>
        </p:spPr>
        <p:txBody>
          <a:bodyPr/>
          <a:lstStyle/>
          <a:p>
            <a:pPr marL="361950" indent="-361950">
              <a:spcBef>
                <a:spcPts val="0"/>
              </a:spcBef>
              <a:spcAft>
                <a:spcPts val="1200"/>
              </a:spcAft>
              <a:buNone/>
            </a:pPr>
            <a:r>
              <a:rPr lang="en-GB" dirty="0" smtClean="0">
                <a:solidFill>
                  <a:srgbClr val="FF0000"/>
                </a:solidFill>
              </a:rPr>
              <a:t>■</a:t>
            </a:r>
            <a:r>
              <a:rPr lang="en-GB" dirty="0"/>
              <a:t> </a:t>
            </a:r>
            <a:r>
              <a:rPr lang="en-GB" dirty="0" smtClean="0">
                <a:solidFill>
                  <a:schemeClr val="tx2">
                    <a:lumMod val="90000"/>
                  </a:schemeClr>
                </a:solidFill>
              </a:rPr>
              <a:t>www.cognitionresearch.org/sp.htm </a:t>
            </a:r>
            <a:r>
              <a:rPr lang="en-GB" dirty="0" smtClean="0"/>
              <a:t>.</a:t>
            </a:r>
          </a:p>
          <a:p>
            <a:pPr marL="355600" indent="-355600">
              <a:buNone/>
            </a:pPr>
            <a:r>
              <a:rPr lang="en-GB" dirty="0" smtClean="0">
                <a:solidFill>
                  <a:srgbClr val="FF0000"/>
                </a:solidFill>
              </a:rPr>
              <a:t>■</a:t>
            </a:r>
            <a:r>
              <a:rPr lang="en-GB" dirty="0" smtClean="0"/>
              <a:t> </a:t>
            </a:r>
            <a:r>
              <a:rPr lang="en-GB" dirty="0" smtClean="0">
                <a:solidFill>
                  <a:srgbClr val="FFFF00"/>
                </a:solidFill>
              </a:rPr>
              <a:t>Papers:</a:t>
            </a:r>
            <a:r>
              <a:rPr lang="en-GB" dirty="0" smtClean="0"/>
              <a:t> </a:t>
            </a:r>
            <a:r>
              <a:rPr lang="en-GB" sz="2400" dirty="0" smtClean="0"/>
              <a:t>There are details of several papers, many with download links, on the above web page</a:t>
            </a:r>
            <a:r>
              <a:rPr lang="en-GB" dirty="0" smtClean="0"/>
              <a:t>.</a:t>
            </a:r>
          </a:p>
          <a:p>
            <a:pPr marL="539750" indent="-539750">
              <a:buNone/>
            </a:pPr>
            <a:r>
              <a:rPr lang="en-GB" dirty="0" smtClean="0">
                <a:solidFill>
                  <a:srgbClr val="FF0000"/>
                </a:solidFill>
              </a:rPr>
              <a:t>■</a:t>
            </a:r>
            <a:r>
              <a:rPr lang="en-GB" dirty="0" smtClean="0"/>
              <a:t> </a:t>
            </a:r>
            <a:r>
              <a:rPr lang="en-GB" dirty="0" smtClean="0">
                <a:solidFill>
                  <a:srgbClr val="FFFF00"/>
                </a:solidFill>
              </a:rPr>
              <a:t>Contact:</a:t>
            </a:r>
            <a:endParaRPr lang="en-GB" dirty="0">
              <a:solidFill>
                <a:srgbClr val="FFFF00"/>
              </a:solidFill>
            </a:endParaRPr>
          </a:p>
          <a:p>
            <a:pPr marL="939800" lvl="1" indent="-539750">
              <a:buNone/>
            </a:pPr>
            <a:r>
              <a:rPr lang="en-GB" sz="3200" dirty="0">
                <a:solidFill>
                  <a:srgbClr val="FF0000"/>
                </a:solidFill>
              </a:rPr>
              <a:t>■</a:t>
            </a:r>
            <a:r>
              <a:rPr lang="en-GB" sz="3200" dirty="0"/>
              <a:t> </a:t>
            </a:r>
            <a:r>
              <a:rPr lang="en-GB" sz="3200" dirty="0" smtClean="0">
                <a:solidFill>
                  <a:schemeClr val="tx2">
                    <a:lumMod val="90000"/>
                  </a:schemeClr>
                </a:solidFill>
              </a:rPr>
              <a:t>jgw@cognitionresearch.org</a:t>
            </a:r>
            <a:r>
              <a:rPr lang="en-GB" sz="3200" dirty="0" smtClean="0"/>
              <a:t>,</a:t>
            </a:r>
          </a:p>
          <a:p>
            <a:pPr marL="939800" lvl="1" indent="-539750">
              <a:buNone/>
            </a:pPr>
            <a:r>
              <a:rPr lang="en-GB" sz="3200" dirty="0">
                <a:solidFill>
                  <a:srgbClr val="FF0000"/>
                </a:solidFill>
              </a:rPr>
              <a:t>■</a:t>
            </a:r>
            <a:r>
              <a:rPr lang="en-GB" sz="3200" dirty="0"/>
              <a:t> +</a:t>
            </a:r>
            <a:r>
              <a:rPr lang="en-GB" sz="3200" dirty="0" smtClean="0"/>
              <a:t>44 (0) 1248 712962, </a:t>
            </a:r>
          </a:p>
          <a:p>
            <a:pPr marL="939800" lvl="1" indent="-539750">
              <a:buNone/>
            </a:pPr>
            <a:r>
              <a:rPr lang="en-GB" sz="3200" dirty="0">
                <a:solidFill>
                  <a:srgbClr val="FF0000"/>
                </a:solidFill>
              </a:rPr>
              <a:t>■</a:t>
            </a:r>
            <a:r>
              <a:rPr lang="en-GB" sz="3200" dirty="0"/>
              <a:t> +</a:t>
            </a:r>
            <a:r>
              <a:rPr lang="en-GB" sz="3200" dirty="0" smtClean="0"/>
              <a:t>44 (0) 7746 290775.</a:t>
            </a:r>
          </a:p>
        </p:txBody>
      </p:sp>
      <p:sp>
        <p:nvSpPr>
          <p:cNvPr id="4" name="Footer Placeholder 3"/>
          <p:cNvSpPr>
            <a:spLocks noGrp="1"/>
          </p:cNvSpPr>
          <p:nvPr>
            <p:ph type="ftr" sz="quarter" idx="10"/>
            <p:custDataLst>
              <p:tags r:id="rId3"/>
            </p:custDataLst>
          </p:nvPr>
        </p:nvSpPr>
        <p:spPr/>
        <p:txBody>
          <a:bodyPr/>
          <a:lstStyle/>
          <a:p>
            <a:r>
              <a:rPr lang="en-GB" smtClean="0"/>
              <a:t>CognitionResearch.org</a:t>
            </a:r>
            <a:endParaRPr lang="en-GB" dirty="0"/>
          </a:p>
        </p:txBody>
      </p:sp>
    </p:spTree>
    <p:extLst>
      <p:ext uri="{BB962C8B-B14F-4D97-AF65-F5344CB8AC3E}">
        <p14:creationId xmlns:p14="http://schemas.microsoft.com/office/powerpoint/2010/main" val="2961447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37&quot;/&gt;&lt;lineCharCount val=&quot;42&quot;/&gt;&lt;lineCharCount val=&quot;42&quot;/&gt;&lt;lineCharCount val=&quot;15&quot;/&gt;&lt;lineCharCount val=&quot;11&quot;/&gt;&lt;lineCharCount val=&quot;29&quot;/&gt;&lt;lineCharCount val=&quot;24&quot;/&gt;&lt;lineCharCount val=&quot;22&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heme/theme1.xml><?xml version="1.0" encoding="utf-8"?>
<a:theme xmlns:a="http://schemas.openxmlformats.org/drawingml/2006/main" name="Theme1">
  <a:themeElements>
    <a:clrScheme name="trec_tal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trec_talk">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rec_tal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rec_tal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rec_tal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rec_tal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rec_tal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rec_tal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rec_tal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rec_tal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rec_tal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rec_tal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rec_tal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rec_tal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10309</TotalTime>
  <Words>1554</Words>
  <Application>Microsoft Office PowerPoint</Application>
  <PresentationFormat>On-screen Show (4:3)</PresentationFormat>
  <Paragraphs>214</Paragraphs>
  <Slides>22</Slides>
  <Notes>6</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Theme1</vt:lpstr>
      <vt:lpstr>THE SP SYSTEM AND ITS POTENTIAL APPLICATIONS IN DEFENCE</vt:lpstr>
      <vt:lpstr>THE SP SYSTEM</vt:lpstr>
      <vt:lpstr>SIMPLIFICATION AND INTEGRATION</vt:lpstr>
      <vt:lpstr>MULTIPLE ALIGNMENT: A CONCEPT BORROWED (AND ADAPTED) FROM BIOINFORMATICS</vt:lpstr>
      <vt:lpstr>AN SP MULTIPLE ALIGNMENT</vt:lpstr>
      <vt:lpstr>SP-NEURAL</vt:lpstr>
      <vt:lpstr>COMPARISON WITH OTHER AI-RELATED SYSTEMS</vt:lpstr>
      <vt:lpstr>VERSATILITY AND ADAPTABILITY OF THE SP SYSTEM</vt:lpstr>
      <vt:lpstr>SEAMLESS INTEGRATION IN THE SP SYSTEM</vt:lpstr>
      <vt:lpstr>A HIGH-PARALLEL SP MACHINE AS A STEP TOWARDS AN INDUSTRIAL-STRENGTH SYSTEM, AND AS A VEHICLE FOR RESEARCH</vt:lpstr>
      <vt:lpstr>THE POTENTIAL OF THE SP SYSTEM IN DEFENCE — SUMMARY</vt:lpstr>
      <vt:lpstr>THE SP SYSTEM AS A VERSATILE DATABASE SYSTEM, WITH INTELLIGENCE</vt:lpstr>
      <vt:lpstr>BIG DATA</vt:lpstr>
      <vt:lpstr>HELPING TO DEVELOP HUMAN-LIKE INTELLIGENCE IN AUTONOMOUS ROBOTS</vt:lpstr>
      <vt:lpstr>UNSUPERVISED LEARNING</vt:lpstr>
      <vt:lpstr>SEVERAL KINDS OF REASONING, WITH OTHER ASPECTS OF INTELLIGENCE</vt:lpstr>
      <vt:lpstr>PATTERN RECOGNITION AND COMPUTER VISION</vt:lpstr>
      <vt:lpstr>PROCESSING OF NATURAL LANGUAGE</vt:lpstr>
      <vt:lpstr>THE DETECTION AND MANAGEMENT OF ERRORS IN DATA</vt:lpstr>
      <vt:lpstr>DATA FUSION</vt:lpstr>
      <vt:lpstr>TRANSPARENCY AND VISUALIZATION</vt:lpstr>
      <vt:lpstr>FURTHER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Gerry Wolff</dc:creator>
  <cp:lastModifiedBy>Gerry Wolff</cp:lastModifiedBy>
  <cp:revision>1352</cp:revision>
  <cp:lastPrinted>2014-11-03T15:26:12Z</cp:lastPrinted>
  <dcterms:created xsi:type="dcterms:W3CDTF">2012-06-19T09:40:36Z</dcterms:created>
  <dcterms:modified xsi:type="dcterms:W3CDTF">2017-05-23T09:50:36Z</dcterms:modified>
</cp:coreProperties>
</file>